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10693400" cx="7556500"/>
  <p:notesSz cx="6858000" cy="9144000"/>
  <p:embeddedFontLst>
    <p:embeddedFont>
      <p:font typeface="Roboto"/>
      <p:regular r:id="rId16"/>
      <p:bold r:id="rId17"/>
      <p:italic r:id="rId18"/>
      <p:boldItalic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g3p9hq9f3wiOq+b7vPXqILyG/g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7.xml"/><Relationship Id="rId22" Type="http://schemas.openxmlformats.org/officeDocument/2006/relationships/font" Target="fonts/HelveticaNeue-italic.fntdata"/><Relationship Id="rId10" Type="http://schemas.openxmlformats.org/officeDocument/2006/relationships/slide" Target="slides/slide6.xml"/><Relationship Id="rId21" Type="http://schemas.openxmlformats.org/officeDocument/2006/relationships/font" Target="fonts/HelveticaNeue-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 Target="slides/slide1.xml"/><Relationship Id="rId19" Type="http://schemas.openxmlformats.org/officeDocument/2006/relationships/font" Target="fonts/Roboto-boldItalic.fntdata"/><Relationship Id="rId6" Type="http://schemas.openxmlformats.org/officeDocument/2006/relationships/slide" Target="slides/slide2.xml"/><Relationship Id="rId18"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12:notes"/>
          <p:cNvSpPr/>
          <p:nvPr>
            <p:ph idx="2"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14:notes"/>
          <p:cNvSpPr/>
          <p:nvPr>
            <p:ph idx="2"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3:notes"/>
          <p:cNvSpPr/>
          <p:nvPr>
            <p:ph idx="2"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2:notes"/>
          <p:cNvSpPr/>
          <p:nvPr>
            <p:ph idx="2"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88bada0f5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3588bada0f5_0_2:notes"/>
          <p:cNvSpPr/>
          <p:nvPr>
            <p:ph idx="2" type="sldImg"/>
          </p:nvPr>
        </p:nvSpPr>
        <p:spPr>
          <a:xfrm>
            <a:off x="2217738" y="685800"/>
            <a:ext cx="2422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6:notes"/>
          <p:cNvSpPr/>
          <p:nvPr>
            <p:ph idx="2"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8:notes"/>
          <p:cNvSpPr/>
          <p:nvPr>
            <p:ph idx="2"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588bada0f5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g3588bada0f5_0_63:notes"/>
          <p:cNvSpPr/>
          <p:nvPr>
            <p:ph idx="2" type="sldImg"/>
          </p:nvPr>
        </p:nvSpPr>
        <p:spPr>
          <a:xfrm>
            <a:off x="2217738" y="685800"/>
            <a:ext cx="2422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88bada0f5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3588bada0f5_0_101:notes"/>
          <p:cNvSpPr/>
          <p:nvPr>
            <p:ph idx="2" type="sldImg"/>
          </p:nvPr>
        </p:nvSpPr>
        <p:spPr>
          <a:xfrm>
            <a:off x="2217738" y="685800"/>
            <a:ext cx="2422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0:notes"/>
          <p:cNvSpPr/>
          <p:nvPr>
            <p:ph idx="2"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368">
          <p15:clr>
            <a:srgbClr val="FBAE40"/>
          </p15:clr>
        </p15:guide>
        <p15:guide id="2" pos="23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14.png"/><Relationship Id="rId13" Type="http://schemas.openxmlformats.org/officeDocument/2006/relationships/image" Target="../media/image34.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30.png"/><Relationship Id="rId9" Type="http://schemas.openxmlformats.org/officeDocument/2006/relationships/image" Target="../media/image25.png"/><Relationship Id="rId15" Type="http://schemas.openxmlformats.org/officeDocument/2006/relationships/image" Target="../media/image21.png"/><Relationship Id="rId14" Type="http://schemas.openxmlformats.org/officeDocument/2006/relationships/image" Target="../media/image20.png"/><Relationship Id="rId16" Type="http://schemas.openxmlformats.org/officeDocument/2006/relationships/image" Target="../media/image33.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13.png"/><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6.jpg"/><Relationship Id="rId4" Type="http://schemas.openxmlformats.org/officeDocument/2006/relationships/image" Target="../media/image32.png"/><Relationship Id="rId9" Type="http://schemas.openxmlformats.org/officeDocument/2006/relationships/image" Target="../media/image37.png"/><Relationship Id="rId5" Type="http://schemas.openxmlformats.org/officeDocument/2006/relationships/image" Target="../media/image3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hyperlink" Target="http://www.youtube.com/watch?v=RQpqNwwf16o" TargetMode="External"/><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png"/><Relationship Id="rId9" Type="http://schemas.openxmlformats.org/officeDocument/2006/relationships/image" Target="../media/image15.jp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hyperlink" Target="http://www.youtube.com/watch?v=QrI41er6MW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4.jpg"/><Relationship Id="rId5" Type="http://schemas.openxmlformats.org/officeDocument/2006/relationships/image" Target="../media/image38.jpg"/><Relationship Id="rId6" Type="http://schemas.openxmlformats.org/officeDocument/2006/relationships/image" Target="../media/image19.jpg"/><Relationship Id="rId7"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7560000" cy="11835616"/>
          </a:xfrm>
          <a:custGeom>
            <a:rect b="b" l="l" r="r" t="t"/>
            <a:pathLst>
              <a:path extrusionOk="0" h="11835616" w="7560000">
                <a:moveTo>
                  <a:pt x="0" y="0"/>
                </a:moveTo>
                <a:lnTo>
                  <a:pt x="7560000" y="0"/>
                </a:lnTo>
                <a:lnTo>
                  <a:pt x="7560000" y="11835616"/>
                </a:lnTo>
                <a:lnTo>
                  <a:pt x="0" y="11835616"/>
                </a:lnTo>
                <a:lnTo>
                  <a:pt x="0" y="0"/>
                </a:lnTo>
                <a:close/>
              </a:path>
            </a:pathLst>
          </a:custGeom>
          <a:blipFill rotWithShape="1">
            <a:blip r:embed="rId3">
              <a:alphaModFix/>
            </a:blip>
            <a:stretch>
              <a:fillRect b="0" l="0" r="0" t="0"/>
            </a:stretch>
          </a:blipFill>
          <a:ln>
            <a:noFill/>
          </a:ln>
        </p:spPr>
      </p:sp>
      <p:grpSp>
        <p:nvGrpSpPr>
          <p:cNvPr id="85" name="Google Shape;85;p1"/>
          <p:cNvGrpSpPr/>
          <p:nvPr/>
        </p:nvGrpSpPr>
        <p:grpSpPr>
          <a:xfrm>
            <a:off x="0" y="-237554"/>
            <a:ext cx="7560000" cy="12884471"/>
            <a:chOff x="0" y="0"/>
            <a:chExt cx="2709333" cy="4617503"/>
          </a:xfrm>
        </p:grpSpPr>
        <p:sp>
          <p:nvSpPr>
            <p:cNvPr id="86" name="Google Shape;86;p1"/>
            <p:cNvSpPr/>
            <p:nvPr/>
          </p:nvSpPr>
          <p:spPr>
            <a:xfrm>
              <a:off x="0" y="0"/>
              <a:ext cx="2709333" cy="4617503"/>
            </a:xfrm>
            <a:custGeom>
              <a:rect b="b" l="l" r="r" t="t"/>
              <a:pathLst>
                <a:path extrusionOk="0" h="4617503" w="2709333">
                  <a:moveTo>
                    <a:pt x="0" y="0"/>
                  </a:moveTo>
                  <a:lnTo>
                    <a:pt x="2709333" y="0"/>
                  </a:lnTo>
                  <a:lnTo>
                    <a:pt x="2709333" y="4617503"/>
                  </a:lnTo>
                  <a:lnTo>
                    <a:pt x="0" y="4617503"/>
                  </a:lnTo>
                  <a:close/>
                </a:path>
              </a:pathLst>
            </a:custGeom>
            <a:gradFill>
              <a:gsLst>
                <a:gs pos="0">
                  <a:srgbClr val="3363F2">
                    <a:alpha val="90980"/>
                  </a:srgbClr>
                </a:gs>
                <a:gs pos="100000">
                  <a:srgbClr val="38CE8F">
                    <a:alpha val="90980"/>
                  </a:srgbClr>
                </a:gs>
              </a:gsLst>
              <a:lin ang="5400000" scaled="0"/>
            </a:gradFill>
            <a:ln>
              <a:noFill/>
            </a:ln>
          </p:spPr>
        </p:sp>
        <p:sp>
          <p:nvSpPr>
            <p:cNvPr id="87" name="Google Shape;87;p1"/>
            <p:cNvSpPr txBox="1"/>
            <p:nvPr/>
          </p:nvSpPr>
          <p:spPr>
            <a:xfrm>
              <a:off x="0" y="38100"/>
              <a:ext cx="2709333" cy="4579403"/>
            </a:xfrm>
            <a:prstGeom prst="rect">
              <a:avLst/>
            </a:prstGeom>
            <a:noFill/>
            <a:ln>
              <a:noFill/>
            </a:ln>
          </p:spPr>
          <p:txBody>
            <a:bodyPr anchorCtr="0" anchor="ctr" bIns="50800" lIns="50800" spcFirstLastPara="1" rIns="50800" wrap="square" tIns="50800">
              <a:noAutofit/>
            </a:bodyPr>
            <a:lstStyle/>
            <a:p>
              <a:pPr indent="0" lvl="0" marL="0" marR="0" rtl="0" algn="ctr">
                <a:lnSpc>
                  <a:spcPct val="94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p:nvPr/>
        </p:nvSpPr>
        <p:spPr>
          <a:xfrm>
            <a:off x="522694" y="3410613"/>
            <a:ext cx="6637462" cy="6637462"/>
          </a:xfrm>
          <a:custGeom>
            <a:rect b="b" l="l" r="r" t="t"/>
            <a:pathLst>
              <a:path extrusionOk="0" h="6637462" w="6637462">
                <a:moveTo>
                  <a:pt x="0" y="0"/>
                </a:moveTo>
                <a:lnTo>
                  <a:pt x="6637462" y="0"/>
                </a:lnTo>
                <a:lnTo>
                  <a:pt x="6637462" y="6637462"/>
                </a:lnTo>
                <a:lnTo>
                  <a:pt x="0" y="6637462"/>
                </a:lnTo>
                <a:lnTo>
                  <a:pt x="0" y="0"/>
                </a:lnTo>
                <a:close/>
              </a:path>
            </a:pathLst>
          </a:custGeom>
          <a:blipFill rotWithShape="1">
            <a:blip r:embed="rId4">
              <a:alphaModFix/>
            </a:blip>
            <a:stretch>
              <a:fillRect b="0" l="0" r="0" t="0"/>
            </a:stretch>
          </a:blipFill>
          <a:ln>
            <a:noFill/>
          </a:ln>
        </p:spPr>
      </p:sp>
      <p:sp>
        <p:nvSpPr>
          <p:cNvPr id="89" name="Google Shape;89;p1"/>
          <p:cNvSpPr/>
          <p:nvPr/>
        </p:nvSpPr>
        <p:spPr>
          <a:xfrm>
            <a:off x="-896507" y="8907466"/>
            <a:ext cx="9378457" cy="887046"/>
          </a:xfrm>
          <a:custGeom>
            <a:rect b="b" l="l" r="r" t="t"/>
            <a:pathLst>
              <a:path extrusionOk="0" h="887046" w="9378457">
                <a:moveTo>
                  <a:pt x="0" y="0"/>
                </a:moveTo>
                <a:lnTo>
                  <a:pt x="9378457" y="0"/>
                </a:lnTo>
                <a:lnTo>
                  <a:pt x="9378457" y="887046"/>
                </a:lnTo>
                <a:lnTo>
                  <a:pt x="0" y="887046"/>
                </a:lnTo>
                <a:lnTo>
                  <a:pt x="0" y="0"/>
                </a:lnTo>
                <a:close/>
              </a:path>
            </a:pathLst>
          </a:custGeom>
          <a:blipFill rotWithShape="1">
            <a:blip r:embed="rId5">
              <a:alphaModFix/>
            </a:blip>
            <a:stretch>
              <a:fillRect b="0" l="0" r="0" t="0"/>
            </a:stretch>
          </a:blipFill>
          <a:ln>
            <a:noFill/>
          </a:ln>
        </p:spPr>
      </p:sp>
      <p:sp>
        <p:nvSpPr>
          <p:cNvPr id="90" name="Google Shape;90;p1"/>
          <p:cNvSpPr txBox="1"/>
          <p:nvPr/>
        </p:nvSpPr>
        <p:spPr>
          <a:xfrm>
            <a:off x="687925" y="77275"/>
            <a:ext cx="6423300" cy="990000"/>
          </a:xfrm>
          <a:prstGeom prst="rect">
            <a:avLst/>
          </a:prstGeom>
          <a:noFill/>
          <a:ln>
            <a:noFill/>
          </a:ln>
        </p:spPr>
        <p:txBody>
          <a:bodyPr anchorCtr="0" anchor="t" bIns="0" lIns="0" spcFirstLastPara="1" rIns="0" wrap="square" tIns="0">
            <a:spAutoFit/>
          </a:bodyPr>
          <a:lstStyle/>
          <a:p>
            <a:pPr indent="0" lvl="0" marL="0" marR="0" rtl="0" algn="ctr">
              <a:lnSpc>
                <a:spcPct val="95032"/>
              </a:lnSpc>
              <a:spcBef>
                <a:spcPts val="0"/>
              </a:spcBef>
              <a:spcAft>
                <a:spcPts val="0"/>
              </a:spcAft>
              <a:buClr>
                <a:srgbClr val="000000"/>
              </a:buClr>
              <a:buSzPts val="3684"/>
              <a:buFont typeface="Arial"/>
              <a:buNone/>
            </a:pPr>
            <a:r>
              <a:rPr b="1" i="0" lang="en-US" sz="3684" u="none" cap="none" strike="noStrike">
                <a:solidFill>
                  <a:srgbClr val="FFFFFF"/>
                </a:solidFill>
                <a:latin typeface="Roboto"/>
                <a:ea typeface="Roboto"/>
                <a:cs typeface="Roboto"/>
                <a:sym typeface="Roboto"/>
              </a:rPr>
              <a:t> </a:t>
            </a:r>
            <a:r>
              <a:rPr b="1" i="0" lang="en-US" sz="3084" u="none" cap="none" strike="noStrike">
                <a:solidFill>
                  <a:srgbClr val="FFFFFF"/>
                </a:solidFill>
                <a:latin typeface="Roboto"/>
                <a:ea typeface="Roboto"/>
                <a:cs typeface="Roboto"/>
                <a:sym typeface="Roboto"/>
              </a:rPr>
              <a:t>Brand Proposal / Media Kit</a:t>
            </a:r>
            <a:endParaRPr b="1" i="0" sz="3084" u="none" cap="none" strike="noStrike">
              <a:solidFill>
                <a:srgbClr val="FFFFFF"/>
              </a:solidFill>
              <a:latin typeface="Roboto"/>
              <a:ea typeface="Roboto"/>
              <a:cs typeface="Roboto"/>
              <a:sym typeface="Roboto"/>
            </a:endParaRPr>
          </a:p>
          <a:p>
            <a:pPr indent="0" lvl="0" marL="0" marR="0" rtl="0" algn="ctr">
              <a:lnSpc>
                <a:spcPct val="95032"/>
              </a:lnSpc>
              <a:spcBef>
                <a:spcPts val="0"/>
              </a:spcBef>
              <a:spcAft>
                <a:spcPts val="0"/>
              </a:spcAft>
              <a:buClr>
                <a:srgbClr val="000000"/>
              </a:buClr>
              <a:buSzPts val="3684"/>
              <a:buFont typeface="Arial"/>
              <a:buNone/>
            </a:pPr>
            <a:r>
              <a:rPr b="1" lang="en-US" sz="3084">
                <a:solidFill>
                  <a:srgbClr val="FFFFFF"/>
                </a:solidFill>
                <a:latin typeface="Roboto"/>
                <a:ea typeface="Roboto"/>
                <a:cs typeface="Roboto"/>
                <a:sym typeface="Roboto"/>
              </a:rPr>
              <a:t>Loyalty Points and Pop up Stores</a:t>
            </a:r>
            <a:r>
              <a:rPr b="1" i="0" lang="en-US" sz="3084" u="none" cap="none" strike="noStrike">
                <a:solidFill>
                  <a:srgbClr val="FFFFFF"/>
                </a:solidFill>
                <a:latin typeface="Roboto"/>
                <a:ea typeface="Roboto"/>
                <a:cs typeface="Roboto"/>
                <a:sym typeface="Roboto"/>
              </a:rPr>
              <a:t> </a:t>
            </a:r>
            <a:endParaRPr b="0" i="0" sz="800" u="none" cap="none" strike="noStrike">
              <a:solidFill>
                <a:srgbClr val="000000"/>
              </a:solidFill>
              <a:latin typeface="Arial"/>
              <a:ea typeface="Arial"/>
              <a:cs typeface="Arial"/>
              <a:sym typeface="Arial"/>
            </a:endParaRPr>
          </a:p>
        </p:txBody>
      </p:sp>
      <p:sp>
        <p:nvSpPr>
          <p:cNvPr id="91" name="Google Shape;91;p1"/>
          <p:cNvSpPr txBox="1"/>
          <p:nvPr/>
        </p:nvSpPr>
        <p:spPr>
          <a:xfrm>
            <a:off x="381000" y="1272875"/>
            <a:ext cx="6730200" cy="19830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Clr>
                <a:schemeClr val="dk1"/>
              </a:buClr>
              <a:buSzPts val="1100"/>
              <a:buFont typeface="Arial"/>
              <a:buNone/>
            </a:pPr>
            <a:r>
              <a:rPr b="1" i="0" lang="en-US" sz="2000" u="none" cap="none" strike="noStrike">
                <a:solidFill>
                  <a:schemeClr val="lt1"/>
                </a:solidFill>
                <a:latin typeface="Arial"/>
                <a:ea typeface="Arial"/>
                <a:cs typeface="Arial"/>
                <a:sym typeface="Arial"/>
              </a:rPr>
              <a:t>Virtual Reality Experience Stores</a:t>
            </a:r>
            <a:endParaRPr b="1" i="0" sz="2000" u="none" cap="none" strike="noStrike">
              <a:solidFill>
                <a:schemeClr val="lt1"/>
              </a:solidFill>
              <a:latin typeface="Arial"/>
              <a:ea typeface="Arial"/>
              <a:cs typeface="Arial"/>
              <a:sym typeface="Arial"/>
            </a:endParaRPr>
          </a:p>
          <a:p>
            <a:pPr indent="0" lvl="0" marL="0" marR="0" rtl="0" algn="ctr">
              <a:lnSpc>
                <a:spcPct val="95001"/>
              </a:lnSpc>
              <a:spcBef>
                <a:spcPts val="0"/>
              </a:spcBef>
              <a:spcAft>
                <a:spcPts val="0"/>
              </a:spcAft>
              <a:buClr>
                <a:schemeClr val="dk1"/>
              </a:buClr>
              <a:buSzPts val="1100"/>
              <a:buFont typeface="Arial"/>
              <a:buNone/>
            </a:pPr>
            <a:r>
              <a:rPr b="1" i="0" lang="en-US" sz="2000" u="none" cap="none" strike="noStrike">
                <a:solidFill>
                  <a:schemeClr val="lt1"/>
                </a:solidFill>
                <a:latin typeface="Arial"/>
                <a:ea typeface="Arial"/>
                <a:cs typeface="Arial"/>
                <a:sym typeface="Arial"/>
              </a:rPr>
              <a:t>10 Exclusive Brands</a:t>
            </a:r>
            <a:endParaRPr b="1" i="0" sz="2000" u="none" cap="none" strike="noStrike">
              <a:solidFill>
                <a:schemeClr val="lt1"/>
              </a:solidFill>
              <a:latin typeface="Arial"/>
              <a:ea typeface="Arial"/>
              <a:cs typeface="Arial"/>
              <a:sym typeface="Arial"/>
            </a:endParaRPr>
          </a:p>
          <a:p>
            <a:pPr indent="0" lvl="0" marL="0" marR="0" rtl="0" algn="ctr">
              <a:lnSpc>
                <a:spcPct val="95001"/>
              </a:lnSpc>
              <a:spcBef>
                <a:spcPts val="0"/>
              </a:spcBef>
              <a:spcAft>
                <a:spcPts val="0"/>
              </a:spcAft>
              <a:buClr>
                <a:srgbClr val="000000"/>
              </a:buClr>
              <a:buSzPts val="3561"/>
              <a:buFont typeface="Arial"/>
              <a:buNone/>
            </a:pPr>
            <a:r>
              <a:rPr b="1" i="0" lang="en-US" sz="2000" u="none" cap="none" strike="noStrike">
                <a:solidFill>
                  <a:schemeClr val="lt1"/>
                </a:solidFill>
                <a:latin typeface="Arial"/>
                <a:ea typeface="Arial"/>
                <a:cs typeface="Arial"/>
                <a:sym typeface="Arial"/>
              </a:rPr>
              <a:t>Powered by a Coordinated Social Media Campaign</a:t>
            </a:r>
            <a:endParaRPr b="1" i="0" sz="2000" u="none" cap="none" strike="noStrike">
              <a:solidFill>
                <a:schemeClr val="lt1"/>
              </a:solidFill>
              <a:latin typeface="Arial"/>
              <a:ea typeface="Arial"/>
              <a:cs typeface="Arial"/>
              <a:sym typeface="Arial"/>
            </a:endParaRPr>
          </a:p>
          <a:p>
            <a:pPr indent="0" lvl="0" marL="0" marR="0" rtl="0" algn="ctr">
              <a:lnSpc>
                <a:spcPct val="95001"/>
              </a:lnSpc>
              <a:spcBef>
                <a:spcPts val="0"/>
              </a:spcBef>
              <a:spcAft>
                <a:spcPts val="0"/>
              </a:spcAft>
              <a:buClr>
                <a:srgbClr val="000000"/>
              </a:buClr>
              <a:buSzPts val="3561"/>
              <a:buFont typeface="Arial"/>
              <a:buNone/>
            </a:pPr>
            <a:r>
              <a:t/>
            </a:r>
            <a:endParaRPr b="1" sz="2000">
              <a:solidFill>
                <a:schemeClr val="lt1"/>
              </a:solidFill>
            </a:endParaRPr>
          </a:p>
          <a:p>
            <a:pPr indent="0" lvl="0" marL="0" marR="0" rtl="0" algn="ctr">
              <a:lnSpc>
                <a:spcPct val="95001"/>
              </a:lnSpc>
              <a:spcBef>
                <a:spcPts val="0"/>
              </a:spcBef>
              <a:spcAft>
                <a:spcPts val="0"/>
              </a:spcAft>
              <a:buClr>
                <a:srgbClr val="000000"/>
              </a:buClr>
              <a:buSzPts val="3561"/>
              <a:buFont typeface="Arial"/>
              <a:buNone/>
            </a:pPr>
            <a:r>
              <a:rPr b="1" lang="en-US" sz="2000">
                <a:solidFill>
                  <a:schemeClr val="lt1"/>
                </a:solidFill>
              </a:rPr>
              <a:t>MegaMalls Powered by InGameCredit (IGC)</a:t>
            </a:r>
            <a:endParaRPr b="1" sz="2000">
              <a:solidFill>
                <a:schemeClr val="lt1"/>
              </a:solidFill>
            </a:endParaRPr>
          </a:p>
          <a:p>
            <a:pPr indent="0" lvl="0" marL="0" marR="0" rtl="0" algn="l">
              <a:lnSpc>
                <a:spcPct val="95001"/>
              </a:lnSpc>
              <a:spcBef>
                <a:spcPts val="0"/>
              </a:spcBef>
              <a:spcAft>
                <a:spcPts val="0"/>
              </a:spcAft>
              <a:buClr>
                <a:srgbClr val="000000"/>
              </a:buClr>
              <a:buSzPts val="3561"/>
              <a:buFont typeface="Arial"/>
              <a:buNone/>
            </a:pPr>
            <a:r>
              <a:t/>
            </a:r>
            <a:endParaRPr b="1" i="0" sz="3561" u="none" cap="none" strike="noStrike">
              <a:solidFill>
                <a:srgbClr val="FFFFFF"/>
              </a:solidFill>
              <a:latin typeface="Roboto"/>
              <a:ea typeface="Roboto"/>
              <a:cs typeface="Roboto"/>
              <a:sym typeface="Roboto"/>
            </a:endParaRPr>
          </a:p>
        </p:txBody>
      </p:sp>
      <p:sp>
        <p:nvSpPr>
          <p:cNvPr id="92" name="Google Shape;92;p1"/>
          <p:cNvSpPr txBox="1"/>
          <p:nvPr/>
        </p:nvSpPr>
        <p:spPr>
          <a:xfrm>
            <a:off x="687925" y="9837500"/>
            <a:ext cx="6423300" cy="6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Calibri"/>
                <a:ea typeface="Calibri"/>
                <a:cs typeface="Calibri"/>
                <a:sym typeface="Calibri"/>
              </a:rPr>
              <a:t>MegaMall.tech / InGameCredit.com</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63F2"/>
            </a:gs>
            <a:gs pos="100000">
              <a:srgbClr val="38CE8F"/>
            </a:gs>
          </a:gsLst>
          <a:lin ang="5400000" scaled="0"/>
        </a:gradFill>
      </p:bgPr>
    </p:bg>
    <p:spTree>
      <p:nvGrpSpPr>
        <p:cNvPr id="215" name="Shape 215"/>
        <p:cNvGrpSpPr/>
        <p:nvPr/>
      </p:nvGrpSpPr>
      <p:grpSpPr>
        <a:xfrm>
          <a:off x="0" y="0"/>
          <a:ext cx="0" cy="0"/>
          <a:chOff x="0" y="0"/>
          <a:chExt cx="0" cy="0"/>
        </a:xfrm>
      </p:grpSpPr>
      <p:grpSp>
        <p:nvGrpSpPr>
          <p:cNvPr id="216" name="Google Shape;216;p12"/>
          <p:cNvGrpSpPr/>
          <p:nvPr/>
        </p:nvGrpSpPr>
        <p:grpSpPr>
          <a:xfrm>
            <a:off x="3504336" y="4793466"/>
            <a:ext cx="3719424" cy="1868705"/>
            <a:chOff x="0" y="0"/>
            <a:chExt cx="1363736" cy="726561"/>
          </a:xfrm>
        </p:grpSpPr>
        <p:sp>
          <p:nvSpPr>
            <p:cNvPr id="217" name="Google Shape;217;p12"/>
            <p:cNvSpPr/>
            <p:nvPr/>
          </p:nvSpPr>
          <p:spPr>
            <a:xfrm>
              <a:off x="0" y="0"/>
              <a:ext cx="1363736" cy="726561"/>
            </a:xfrm>
            <a:custGeom>
              <a:rect b="b" l="l" r="r" t="t"/>
              <a:pathLst>
                <a:path extrusionOk="0" h="726561" w="1363736">
                  <a:moveTo>
                    <a:pt x="66217" y="0"/>
                  </a:moveTo>
                  <a:lnTo>
                    <a:pt x="1297518" y="0"/>
                  </a:lnTo>
                  <a:cubicBezTo>
                    <a:pt x="1315080" y="0"/>
                    <a:pt x="1331923" y="6976"/>
                    <a:pt x="1344341" y="19395"/>
                  </a:cubicBezTo>
                  <a:cubicBezTo>
                    <a:pt x="1356759" y="31813"/>
                    <a:pt x="1363736" y="48655"/>
                    <a:pt x="1363736" y="66217"/>
                  </a:cubicBezTo>
                  <a:lnTo>
                    <a:pt x="1363736" y="660344"/>
                  </a:lnTo>
                  <a:cubicBezTo>
                    <a:pt x="1363736" y="677906"/>
                    <a:pt x="1356759" y="694749"/>
                    <a:pt x="1344341" y="707167"/>
                  </a:cubicBezTo>
                  <a:cubicBezTo>
                    <a:pt x="1331923" y="719585"/>
                    <a:pt x="1315080" y="726561"/>
                    <a:pt x="1297518" y="726561"/>
                  </a:cubicBezTo>
                  <a:lnTo>
                    <a:pt x="66217" y="726561"/>
                  </a:lnTo>
                  <a:cubicBezTo>
                    <a:pt x="48655" y="726561"/>
                    <a:pt x="31813" y="719585"/>
                    <a:pt x="19395" y="707167"/>
                  </a:cubicBezTo>
                  <a:cubicBezTo>
                    <a:pt x="6976" y="694749"/>
                    <a:pt x="0" y="677906"/>
                    <a:pt x="0" y="660344"/>
                  </a:cubicBezTo>
                  <a:lnTo>
                    <a:pt x="0" y="66217"/>
                  </a:lnTo>
                  <a:cubicBezTo>
                    <a:pt x="0" y="48655"/>
                    <a:pt x="6976" y="31813"/>
                    <a:pt x="19395" y="19395"/>
                  </a:cubicBezTo>
                  <a:cubicBezTo>
                    <a:pt x="31813" y="6976"/>
                    <a:pt x="48655" y="0"/>
                    <a:pt x="6621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2"/>
            <p:cNvSpPr txBox="1"/>
            <p:nvPr/>
          </p:nvSpPr>
          <p:spPr>
            <a:xfrm>
              <a:off x="0" y="38100"/>
              <a:ext cx="1363736" cy="688461"/>
            </a:xfrm>
            <a:prstGeom prst="rect">
              <a:avLst/>
            </a:prstGeom>
            <a:noFill/>
            <a:ln>
              <a:noFill/>
            </a:ln>
          </p:spPr>
          <p:txBody>
            <a:bodyPr anchorCtr="0" anchor="ctr" bIns="46800" lIns="46800" spcFirstLastPara="1" rIns="46800" wrap="square" tIns="46800">
              <a:noAutofit/>
            </a:bodyPr>
            <a:lstStyle/>
            <a:p>
              <a:pPr indent="0" lvl="0" marL="0" marR="0" rtl="0" algn="ctr">
                <a:lnSpc>
                  <a:spcPct val="94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12"/>
          <p:cNvGrpSpPr/>
          <p:nvPr/>
        </p:nvGrpSpPr>
        <p:grpSpPr>
          <a:xfrm>
            <a:off x="725685" y="2827862"/>
            <a:ext cx="4594919" cy="1802725"/>
            <a:chOff x="0" y="0"/>
            <a:chExt cx="1786526" cy="619164"/>
          </a:xfrm>
        </p:grpSpPr>
        <p:sp>
          <p:nvSpPr>
            <p:cNvPr id="220" name="Google Shape;220;p12"/>
            <p:cNvSpPr/>
            <p:nvPr/>
          </p:nvSpPr>
          <p:spPr>
            <a:xfrm>
              <a:off x="0" y="0"/>
              <a:ext cx="1786526" cy="619164"/>
            </a:xfrm>
            <a:custGeom>
              <a:rect b="b" l="l" r="r" t="t"/>
              <a:pathLst>
                <a:path extrusionOk="0" h="619164" w="1786526">
                  <a:moveTo>
                    <a:pt x="50547" y="0"/>
                  </a:moveTo>
                  <a:lnTo>
                    <a:pt x="1735980" y="0"/>
                  </a:lnTo>
                  <a:cubicBezTo>
                    <a:pt x="1749385" y="0"/>
                    <a:pt x="1762242" y="5325"/>
                    <a:pt x="1771722" y="14805"/>
                  </a:cubicBezTo>
                  <a:cubicBezTo>
                    <a:pt x="1781201" y="24284"/>
                    <a:pt x="1786526" y="37141"/>
                    <a:pt x="1786526" y="50547"/>
                  </a:cubicBezTo>
                  <a:lnTo>
                    <a:pt x="1786526" y="568617"/>
                  </a:lnTo>
                  <a:cubicBezTo>
                    <a:pt x="1786526" y="582023"/>
                    <a:pt x="1781201" y="594880"/>
                    <a:pt x="1771722" y="604359"/>
                  </a:cubicBezTo>
                  <a:cubicBezTo>
                    <a:pt x="1762242" y="613838"/>
                    <a:pt x="1749385" y="619164"/>
                    <a:pt x="1735980" y="619164"/>
                  </a:cubicBezTo>
                  <a:lnTo>
                    <a:pt x="50547" y="619164"/>
                  </a:lnTo>
                  <a:cubicBezTo>
                    <a:pt x="37141" y="619164"/>
                    <a:pt x="24284" y="613838"/>
                    <a:pt x="14805" y="604359"/>
                  </a:cubicBezTo>
                  <a:cubicBezTo>
                    <a:pt x="5325" y="594880"/>
                    <a:pt x="0" y="582023"/>
                    <a:pt x="0" y="568617"/>
                  </a:cubicBezTo>
                  <a:lnTo>
                    <a:pt x="0" y="50547"/>
                  </a:lnTo>
                  <a:cubicBezTo>
                    <a:pt x="0" y="37141"/>
                    <a:pt x="5325" y="24284"/>
                    <a:pt x="14805" y="14805"/>
                  </a:cubicBezTo>
                  <a:cubicBezTo>
                    <a:pt x="24284" y="5325"/>
                    <a:pt x="37141" y="0"/>
                    <a:pt x="5054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2"/>
            <p:cNvSpPr txBox="1"/>
            <p:nvPr/>
          </p:nvSpPr>
          <p:spPr>
            <a:xfrm>
              <a:off x="0" y="38100"/>
              <a:ext cx="1786526" cy="581064"/>
            </a:xfrm>
            <a:prstGeom prst="rect">
              <a:avLst/>
            </a:prstGeom>
            <a:noFill/>
            <a:ln>
              <a:noFill/>
            </a:ln>
          </p:spPr>
          <p:txBody>
            <a:bodyPr anchorCtr="0" anchor="ctr" bIns="46800" lIns="46800" spcFirstLastPara="1" rIns="46800" wrap="square" tIns="46800">
              <a:noAutofit/>
            </a:bodyPr>
            <a:lstStyle/>
            <a:p>
              <a:pPr indent="0" lvl="0" marL="0" marR="0" rtl="0" algn="ctr">
                <a:lnSpc>
                  <a:spcPct val="94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222" name="Google Shape;222;p12"/>
          <p:cNvCxnSpPr/>
          <p:nvPr/>
        </p:nvCxnSpPr>
        <p:spPr>
          <a:xfrm>
            <a:off x="453786" y="10273263"/>
            <a:ext cx="6674307" cy="0"/>
          </a:xfrm>
          <a:prstGeom prst="straightConnector1">
            <a:avLst/>
          </a:prstGeom>
          <a:noFill/>
          <a:ln cap="flat" cmpd="sng" w="9525">
            <a:solidFill>
              <a:srgbClr val="FFFFFF"/>
            </a:solidFill>
            <a:prstDash val="solid"/>
            <a:round/>
            <a:headEnd len="sm" w="sm" type="none"/>
            <a:tailEnd len="sm" w="sm" type="none"/>
          </a:ln>
        </p:spPr>
      </p:cxnSp>
      <p:cxnSp>
        <p:nvCxnSpPr>
          <p:cNvPr id="223" name="Google Shape;223;p12"/>
          <p:cNvCxnSpPr/>
          <p:nvPr/>
        </p:nvCxnSpPr>
        <p:spPr>
          <a:xfrm>
            <a:off x="453786" y="1260554"/>
            <a:ext cx="6674307" cy="0"/>
          </a:xfrm>
          <a:prstGeom prst="straightConnector1">
            <a:avLst/>
          </a:prstGeom>
          <a:noFill/>
          <a:ln cap="flat" cmpd="sng" w="9525">
            <a:solidFill>
              <a:srgbClr val="FFFFFF"/>
            </a:solidFill>
            <a:prstDash val="solid"/>
            <a:round/>
            <a:headEnd len="sm" w="sm" type="none"/>
            <a:tailEnd len="sm" w="sm" type="none"/>
          </a:ln>
        </p:spPr>
      </p:cxnSp>
      <p:cxnSp>
        <p:nvCxnSpPr>
          <p:cNvPr id="224" name="Google Shape;224;p12"/>
          <p:cNvCxnSpPr/>
          <p:nvPr/>
        </p:nvCxnSpPr>
        <p:spPr>
          <a:xfrm>
            <a:off x="453786" y="2450485"/>
            <a:ext cx="6674307" cy="0"/>
          </a:xfrm>
          <a:prstGeom prst="straightConnector1">
            <a:avLst/>
          </a:prstGeom>
          <a:noFill/>
          <a:ln cap="flat" cmpd="sng" w="9525">
            <a:solidFill>
              <a:srgbClr val="FFFFFF"/>
            </a:solidFill>
            <a:prstDash val="solid"/>
            <a:round/>
            <a:headEnd len="sm" w="sm" type="none"/>
            <a:tailEnd len="sm" w="sm" type="none"/>
          </a:ln>
        </p:spPr>
      </p:cxnSp>
      <p:sp>
        <p:nvSpPr>
          <p:cNvPr id="225" name="Google Shape;225;p12"/>
          <p:cNvSpPr/>
          <p:nvPr/>
        </p:nvSpPr>
        <p:spPr>
          <a:xfrm>
            <a:off x="6973580" y="738620"/>
            <a:ext cx="154514" cy="153355"/>
          </a:xfrm>
          <a:custGeom>
            <a:rect b="b" l="l" r="r" t="t"/>
            <a:pathLst>
              <a:path extrusionOk="0" h="153355" w="154514">
                <a:moveTo>
                  <a:pt x="0" y="0"/>
                </a:moveTo>
                <a:lnTo>
                  <a:pt x="154514" y="0"/>
                </a:lnTo>
                <a:lnTo>
                  <a:pt x="154514" y="153354"/>
                </a:lnTo>
                <a:lnTo>
                  <a:pt x="0" y="153354"/>
                </a:lnTo>
                <a:lnTo>
                  <a:pt x="0" y="0"/>
                </a:lnTo>
                <a:close/>
              </a:path>
            </a:pathLst>
          </a:custGeom>
          <a:blipFill rotWithShape="1">
            <a:blip r:embed="rId3">
              <a:alphaModFix/>
            </a:blip>
            <a:stretch>
              <a:fillRect b="0" l="0" r="0" t="0"/>
            </a:stretch>
          </a:blipFill>
          <a:ln>
            <a:noFill/>
          </a:ln>
        </p:spPr>
      </p:sp>
      <p:sp>
        <p:nvSpPr>
          <p:cNvPr id="226" name="Google Shape;226;p12"/>
          <p:cNvSpPr/>
          <p:nvPr/>
        </p:nvSpPr>
        <p:spPr>
          <a:xfrm>
            <a:off x="4694098" y="2455879"/>
            <a:ext cx="2275487" cy="2275487"/>
          </a:xfrm>
          <a:custGeom>
            <a:rect b="b" l="l" r="r" t="t"/>
            <a:pathLst>
              <a:path extrusionOk="0" h="2275487" w="2275487">
                <a:moveTo>
                  <a:pt x="0" y="0"/>
                </a:moveTo>
                <a:lnTo>
                  <a:pt x="2275487" y="0"/>
                </a:lnTo>
                <a:lnTo>
                  <a:pt x="2275487" y="2275487"/>
                </a:lnTo>
                <a:lnTo>
                  <a:pt x="0" y="2275487"/>
                </a:lnTo>
                <a:lnTo>
                  <a:pt x="0" y="0"/>
                </a:lnTo>
                <a:close/>
              </a:path>
            </a:pathLst>
          </a:custGeom>
          <a:blipFill rotWithShape="1">
            <a:blip r:embed="rId4">
              <a:alphaModFix/>
            </a:blip>
            <a:stretch>
              <a:fillRect b="0" l="0" r="0" t="0"/>
            </a:stretch>
          </a:blipFill>
          <a:ln>
            <a:noFill/>
          </a:ln>
        </p:spPr>
      </p:sp>
      <p:sp>
        <p:nvSpPr>
          <p:cNvPr id="227" name="Google Shape;227;p12"/>
          <p:cNvSpPr/>
          <p:nvPr/>
        </p:nvSpPr>
        <p:spPr>
          <a:xfrm>
            <a:off x="756000" y="4686430"/>
            <a:ext cx="3155012" cy="1218623"/>
          </a:xfrm>
          <a:custGeom>
            <a:rect b="b" l="l" r="r" t="t"/>
            <a:pathLst>
              <a:path extrusionOk="0" h="1218623" w="3155012">
                <a:moveTo>
                  <a:pt x="0" y="0"/>
                </a:moveTo>
                <a:lnTo>
                  <a:pt x="3155012" y="0"/>
                </a:lnTo>
                <a:lnTo>
                  <a:pt x="3155012" y="1218624"/>
                </a:lnTo>
                <a:lnTo>
                  <a:pt x="0" y="1218624"/>
                </a:lnTo>
                <a:lnTo>
                  <a:pt x="0" y="0"/>
                </a:lnTo>
                <a:close/>
              </a:path>
            </a:pathLst>
          </a:custGeom>
          <a:blipFill rotWithShape="1">
            <a:blip r:embed="rId5">
              <a:alphaModFix/>
            </a:blip>
            <a:stretch>
              <a:fillRect b="0" l="0" r="0" t="0"/>
            </a:stretch>
          </a:blipFill>
          <a:ln>
            <a:noFill/>
          </a:ln>
        </p:spPr>
      </p:sp>
      <p:sp>
        <p:nvSpPr>
          <p:cNvPr id="228" name="Google Shape;228;p12"/>
          <p:cNvSpPr/>
          <p:nvPr/>
        </p:nvSpPr>
        <p:spPr>
          <a:xfrm>
            <a:off x="1452908" y="6710588"/>
            <a:ext cx="1472964" cy="1925525"/>
          </a:xfrm>
          <a:custGeom>
            <a:rect b="b" l="l" r="r" t="t"/>
            <a:pathLst>
              <a:path extrusionOk="0" h="1925525" w="1472964">
                <a:moveTo>
                  <a:pt x="0" y="0"/>
                </a:moveTo>
                <a:lnTo>
                  <a:pt x="1472964" y="0"/>
                </a:lnTo>
                <a:lnTo>
                  <a:pt x="1472964" y="1925525"/>
                </a:lnTo>
                <a:lnTo>
                  <a:pt x="0" y="1925525"/>
                </a:lnTo>
                <a:lnTo>
                  <a:pt x="0" y="0"/>
                </a:lnTo>
                <a:close/>
              </a:path>
            </a:pathLst>
          </a:custGeom>
          <a:blipFill rotWithShape="1">
            <a:blip r:embed="rId6">
              <a:alphaModFix/>
            </a:blip>
            <a:stretch>
              <a:fillRect b="-18595" l="0" r="0" t="0"/>
            </a:stretch>
          </a:blipFill>
          <a:ln>
            <a:noFill/>
          </a:ln>
        </p:spPr>
      </p:sp>
      <p:sp>
        <p:nvSpPr>
          <p:cNvPr id="229" name="Google Shape;229;p12"/>
          <p:cNvSpPr/>
          <p:nvPr/>
        </p:nvSpPr>
        <p:spPr>
          <a:xfrm>
            <a:off x="1209483" y="6655484"/>
            <a:ext cx="1959814" cy="1134429"/>
          </a:xfrm>
          <a:custGeom>
            <a:rect b="b" l="l" r="r" t="t"/>
            <a:pathLst>
              <a:path extrusionOk="0" h="1134429" w="1959814">
                <a:moveTo>
                  <a:pt x="0" y="0"/>
                </a:moveTo>
                <a:lnTo>
                  <a:pt x="1959814" y="0"/>
                </a:lnTo>
                <a:lnTo>
                  <a:pt x="1959814" y="1134429"/>
                </a:lnTo>
                <a:lnTo>
                  <a:pt x="0" y="1134429"/>
                </a:lnTo>
                <a:lnTo>
                  <a:pt x="0" y="0"/>
                </a:lnTo>
                <a:close/>
              </a:path>
            </a:pathLst>
          </a:custGeom>
          <a:blipFill rotWithShape="1">
            <a:blip r:embed="rId7">
              <a:alphaModFix/>
            </a:blip>
            <a:stretch>
              <a:fillRect b="0" l="-3469" r="-3469" t="0"/>
            </a:stretch>
          </a:blipFill>
          <a:ln>
            <a:noFill/>
          </a:ln>
        </p:spPr>
      </p:sp>
      <p:sp>
        <p:nvSpPr>
          <p:cNvPr id="230" name="Google Shape;230;p12"/>
          <p:cNvSpPr/>
          <p:nvPr/>
        </p:nvSpPr>
        <p:spPr>
          <a:xfrm>
            <a:off x="595020" y="6524179"/>
            <a:ext cx="1001107" cy="964817"/>
          </a:xfrm>
          <a:custGeom>
            <a:rect b="b" l="l" r="r" t="t"/>
            <a:pathLst>
              <a:path extrusionOk="0" h="964817" w="1001107">
                <a:moveTo>
                  <a:pt x="0" y="0"/>
                </a:moveTo>
                <a:lnTo>
                  <a:pt x="1001107" y="0"/>
                </a:lnTo>
                <a:lnTo>
                  <a:pt x="1001107" y="964816"/>
                </a:lnTo>
                <a:lnTo>
                  <a:pt x="0" y="964816"/>
                </a:lnTo>
                <a:lnTo>
                  <a:pt x="0" y="0"/>
                </a:lnTo>
                <a:close/>
              </a:path>
            </a:pathLst>
          </a:custGeom>
          <a:blipFill rotWithShape="1">
            <a:blip r:embed="rId8">
              <a:alphaModFix amt="82000"/>
            </a:blip>
            <a:stretch>
              <a:fillRect b="0" l="0" r="0" t="0"/>
            </a:stretch>
          </a:blipFill>
          <a:ln>
            <a:noFill/>
          </a:ln>
        </p:spPr>
      </p:sp>
      <p:sp>
        <p:nvSpPr>
          <p:cNvPr id="231" name="Google Shape;231;p12"/>
          <p:cNvSpPr/>
          <p:nvPr/>
        </p:nvSpPr>
        <p:spPr>
          <a:xfrm>
            <a:off x="2728722" y="6639788"/>
            <a:ext cx="881149" cy="849207"/>
          </a:xfrm>
          <a:custGeom>
            <a:rect b="b" l="l" r="r" t="t"/>
            <a:pathLst>
              <a:path extrusionOk="0" h="849207" w="881149">
                <a:moveTo>
                  <a:pt x="0" y="0"/>
                </a:moveTo>
                <a:lnTo>
                  <a:pt x="881149" y="0"/>
                </a:lnTo>
                <a:lnTo>
                  <a:pt x="881149" y="849207"/>
                </a:lnTo>
                <a:lnTo>
                  <a:pt x="0" y="849207"/>
                </a:lnTo>
                <a:lnTo>
                  <a:pt x="0" y="0"/>
                </a:lnTo>
                <a:close/>
              </a:path>
            </a:pathLst>
          </a:custGeom>
          <a:blipFill rotWithShape="1">
            <a:blip r:embed="rId9">
              <a:alphaModFix amt="82000"/>
            </a:blip>
            <a:stretch>
              <a:fillRect b="0" l="0" r="0" t="0"/>
            </a:stretch>
          </a:blipFill>
          <a:ln>
            <a:noFill/>
          </a:ln>
        </p:spPr>
      </p:sp>
      <p:sp>
        <p:nvSpPr>
          <p:cNvPr id="232" name="Google Shape;232;p12"/>
          <p:cNvSpPr/>
          <p:nvPr/>
        </p:nvSpPr>
        <p:spPr>
          <a:xfrm>
            <a:off x="2925872" y="7488995"/>
            <a:ext cx="985140" cy="1530315"/>
          </a:xfrm>
          <a:custGeom>
            <a:rect b="b" l="l" r="r" t="t"/>
            <a:pathLst>
              <a:path extrusionOk="0" h="1530315" w="985140">
                <a:moveTo>
                  <a:pt x="0" y="0"/>
                </a:moveTo>
                <a:lnTo>
                  <a:pt x="985140" y="0"/>
                </a:lnTo>
                <a:lnTo>
                  <a:pt x="985140" y="1530315"/>
                </a:lnTo>
                <a:lnTo>
                  <a:pt x="0" y="1530315"/>
                </a:lnTo>
                <a:lnTo>
                  <a:pt x="0" y="0"/>
                </a:lnTo>
                <a:close/>
              </a:path>
            </a:pathLst>
          </a:custGeom>
          <a:blipFill rotWithShape="1">
            <a:blip r:embed="rId10">
              <a:alphaModFix amt="84000"/>
            </a:blip>
            <a:stretch>
              <a:fillRect b="0" l="0" r="0" t="0"/>
            </a:stretch>
          </a:blipFill>
          <a:ln>
            <a:noFill/>
          </a:ln>
        </p:spPr>
      </p:sp>
      <p:sp>
        <p:nvSpPr>
          <p:cNvPr id="233" name="Google Shape;233;p12"/>
          <p:cNvSpPr/>
          <p:nvPr/>
        </p:nvSpPr>
        <p:spPr>
          <a:xfrm>
            <a:off x="5320604" y="6843146"/>
            <a:ext cx="718153" cy="2771353"/>
          </a:xfrm>
          <a:custGeom>
            <a:rect b="b" l="l" r="r" t="t"/>
            <a:pathLst>
              <a:path extrusionOk="0" h="2771353" w="718153">
                <a:moveTo>
                  <a:pt x="0" y="0"/>
                </a:moveTo>
                <a:lnTo>
                  <a:pt x="718153" y="0"/>
                </a:lnTo>
                <a:lnTo>
                  <a:pt x="718153" y="2771353"/>
                </a:lnTo>
                <a:lnTo>
                  <a:pt x="0" y="2771353"/>
                </a:lnTo>
                <a:lnTo>
                  <a:pt x="0" y="0"/>
                </a:lnTo>
                <a:close/>
              </a:path>
            </a:pathLst>
          </a:custGeom>
          <a:blipFill rotWithShape="1">
            <a:blip r:embed="rId11">
              <a:alphaModFix/>
            </a:blip>
            <a:stretch>
              <a:fillRect b="-6368" l="-4097" r="-5071" t="-1402"/>
            </a:stretch>
          </a:blipFill>
          <a:ln>
            <a:noFill/>
          </a:ln>
        </p:spPr>
      </p:sp>
      <p:sp>
        <p:nvSpPr>
          <p:cNvPr id="234" name="Google Shape;234;p12"/>
          <p:cNvSpPr/>
          <p:nvPr/>
        </p:nvSpPr>
        <p:spPr>
          <a:xfrm>
            <a:off x="4217829" y="7138598"/>
            <a:ext cx="1105571" cy="4094707"/>
          </a:xfrm>
          <a:custGeom>
            <a:rect b="b" l="l" r="r" t="t"/>
            <a:pathLst>
              <a:path extrusionOk="0" h="4094707" w="1105571">
                <a:moveTo>
                  <a:pt x="0" y="0"/>
                </a:moveTo>
                <a:lnTo>
                  <a:pt x="1105571" y="0"/>
                </a:lnTo>
                <a:lnTo>
                  <a:pt x="1105571" y="4094707"/>
                </a:lnTo>
                <a:lnTo>
                  <a:pt x="0" y="4094707"/>
                </a:lnTo>
                <a:lnTo>
                  <a:pt x="0" y="0"/>
                </a:lnTo>
                <a:close/>
              </a:path>
            </a:pathLst>
          </a:custGeom>
          <a:blipFill rotWithShape="1">
            <a:blip r:embed="rId12">
              <a:alphaModFix/>
            </a:blip>
            <a:stretch>
              <a:fillRect b="0" l="0" r="0" t="0"/>
            </a:stretch>
          </a:blipFill>
          <a:ln>
            <a:noFill/>
          </a:ln>
        </p:spPr>
      </p:sp>
      <p:sp>
        <p:nvSpPr>
          <p:cNvPr id="235" name="Google Shape;235;p12"/>
          <p:cNvSpPr/>
          <p:nvPr/>
        </p:nvSpPr>
        <p:spPr>
          <a:xfrm>
            <a:off x="4160472" y="7056583"/>
            <a:ext cx="1276423" cy="2578632"/>
          </a:xfrm>
          <a:custGeom>
            <a:rect b="b" l="l" r="r" t="t"/>
            <a:pathLst>
              <a:path extrusionOk="0" h="2578632" w="1276423">
                <a:moveTo>
                  <a:pt x="0" y="0"/>
                </a:moveTo>
                <a:lnTo>
                  <a:pt x="1276423" y="0"/>
                </a:lnTo>
                <a:lnTo>
                  <a:pt x="1276423" y="2578632"/>
                </a:lnTo>
                <a:lnTo>
                  <a:pt x="0" y="2578632"/>
                </a:lnTo>
                <a:lnTo>
                  <a:pt x="0" y="0"/>
                </a:lnTo>
                <a:close/>
              </a:path>
            </a:pathLst>
          </a:custGeom>
          <a:blipFill rotWithShape="1">
            <a:blip r:embed="rId13">
              <a:alphaModFix/>
            </a:blip>
            <a:stretch>
              <a:fillRect b="0" l="0" r="0" t="0"/>
            </a:stretch>
          </a:blipFill>
          <a:ln>
            <a:noFill/>
          </a:ln>
        </p:spPr>
      </p:sp>
      <p:sp>
        <p:nvSpPr>
          <p:cNvPr id="236" name="Google Shape;236;p12"/>
          <p:cNvSpPr/>
          <p:nvPr/>
        </p:nvSpPr>
        <p:spPr>
          <a:xfrm>
            <a:off x="725685" y="9641927"/>
            <a:ext cx="1372270" cy="380805"/>
          </a:xfrm>
          <a:custGeom>
            <a:rect b="b" l="l" r="r" t="t"/>
            <a:pathLst>
              <a:path extrusionOk="0" h="380805" w="1372270">
                <a:moveTo>
                  <a:pt x="0" y="0"/>
                </a:moveTo>
                <a:lnTo>
                  <a:pt x="1372270" y="0"/>
                </a:lnTo>
                <a:lnTo>
                  <a:pt x="1372270" y="380805"/>
                </a:lnTo>
                <a:lnTo>
                  <a:pt x="0" y="380805"/>
                </a:lnTo>
                <a:lnTo>
                  <a:pt x="0" y="0"/>
                </a:lnTo>
                <a:close/>
              </a:path>
            </a:pathLst>
          </a:custGeom>
          <a:blipFill rotWithShape="1">
            <a:blip r:embed="rId14">
              <a:alphaModFix/>
            </a:blip>
            <a:stretch>
              <a:fillRect b="0" l="0" r="0" t="0"/>
            </a:stretch>
          </a:blipFill>
          <a:ln>
            <a:noFill/>
          </a:ln>
        </p:spPr>
      </p:sp>
      <p:sp>
        <p:nvSpPr>
          <p:cNvPr id="237" name="Google Shape;237;p12"/>
          <p:cNvSpPr/>
          <p:nvPr/>
        </p:nvSpPr>
        <p:spPr>
          <a:xfrm>
            <a:off x="780012" y="8494763"/>
            <a:ext cx="1263617" cy="126361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1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2"/>
          <p:cNvSpPr/>
          <p:nvPr/>
        </p:nvSpPr>
        <p:spPr>
          <a:xfrm>
            <a:off x="5952980" y="8244151"/>
            <a:ext cx="866966" cy="1764840"/>
          </a:xfrm>
          <a:custGeom>
            <a:rect b="b" l="l" r="r" t="t"/>
            <a:pathLst>
              <a:path extrusionOk="0" h="1764840" w="866966">
                <a:moveTo>
                  <a:pt x="0" y="0"/>
                </a:moveTo>
                <a:lnTo>
                  <a:pt x="866966" y="0"/>
                </a:lnTo>
                <a:lnTo>
                  <a:pt x="866966" y="1764840"/>
                </a:lnTo>
                <a:lnTo>
                  <a:pt x="0" y="1764840"/>
                </a:lnTo>
                <a:lnTo>
                  <a:pt x="0" y="0"/>
                </a:lnTo>
                <a:close/>
              </a:path>
            </a:pathLst>
          </a:custGeom>
          <a:blipFill rotWithShape="1">
            <a:blip r:embed="rId16">
              <a:alphaModFix/>
            </a:blip>
            <a:stretch>
              <a:fillRect b="-9414" l="-3907" r="-4486" t="-9246"/>
            </a:stretch>
          </a:blipFill>
          <a:ln>
            <a:noFill/>
          </a:ln>
        </p:spPr>
      </p:sp>
      <p:sp>
        <p:nvSpPr>
          <p:cNvPr id="239" name="Google Shape;239;p12"/>
          <p:cNvSpPr txBox="1"/>
          <p:nvPr/>
        </p:nvSpPr>
        <p:spPr>
          <a:xfrm>
            <a:off x="3795143" y="4994218"/>
            <a:ext cx="3247617" cy="1551194"/>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Clr>
                <a:srgbClr val="000000"/>
              </a:buClr>
              <a:buSzPts val="1200"/>
              <a:buFont typeface="Arial"/>
              <a:buNone/>
            </a:pPr>
            <a:r>
              <a:rPr b="0" i="0" lang="en-US" sz="1200" u="none" cap="none" strike="noStrike">
                <a:solidFill>
                  <a:srgbClr val="373737"/>
                </a:solidFill>
                <a:latin typeface="Roboto"/>
                <a:ea typeface="Roboto"/>
                <a:cs typeface="Roboto"/>
                <a:sym typeface="Roboto"/>
              </a:rPr>
              <a:t>IGC was selected by the National Retail Federation (NRF) for the</a:t>
            </a:r>
            <a:r>
              <a:rPr b="1" i="0" lang="en-US" sz="1200" u="none" cap="none" strike="noStrike">
                <a:solidFill>
                  <a:srgbClr val="373737"/>
                </a:solidFill>
                <a:latin typeface="Roboto"/>
                <a:ea typeface="Roboto"/>
                <a:cs typeface="Roboto"/>
                <a:sym typeface="Roboto"/>
              </a:rPr>
              <a:t> Innovation Zone</a:t>
            </a:r>
            <a:r>
              <a:rPr b="0" i="0" lang="en-US" sz="1200" u="none" cap="none" strike="noStrike">
                <a:solidFill>
                  <a:srgbClr val="373737"/>
                </a:solidFill>
                <a:latin typeface="Roboto"/>
                <a:ea typeface="Roboto"/>
                <a:cs typeface="Roboto"/>
                <a:sym typeface="Roboto"/>
              </a:rPr>
              <a:t> at the </a:t>
            </a:r>
            <a:endParaRPr b="0" i="0" sz="1400" u="none" cap="none" strike="noStrike">
              <a:solidFill>
                <a:srgbClr val="000000"/>
              </a:solidFill>
              <a:latin typeface="Arial"/>
              <a:ea typeface="Arial"/>
              <a:cs typeface="Arial"/>
              <a:sym typeface="Arial"/>
            </a:endParaRPr>
          </a:p>
          <a:p>
            <a:pPr indent="0" lvl="0" marL="0" marR="0" rtl="0" algn="ctr">
              <a:lnSpc>
                <a:spcPct val="139916"/>
              </a:lnSpc>
              <a:spcBef>
                <a:spcPts val="0"/>
              </a:spcBef>
              <a:spcAft>
                <a:spcPts val="0"/>
              </a:spcAft>
              <a:buClr>
                <a:srgbClr val="000000"/>
              </a:buClr>
              <a:buSzPts val="1200"/>
              <a:buFont typeface="Arial"/>
              <a:buNone/>
            </a:pPr>
            <a:r>
              <a:rPr b="0" i="0" lang="en-US" sz="1200" u="none" cap="none" strike="noStrike">
                <a:solidFill>
                  <a:srgbClr val="373737"/>
                </a:solidFill>
                <a:latin typeface="Roboto"/>
                <a:ea typeface="Roboto"/>
                <a:cs typeface="Roboto"/>
                <a:sym typeface="Roboto"/>
              </a:rPr>
              <a:t>world's largest retail trade show in New York, recognizing it as a top company </a:t>
            </a:r>
            <a:br>
              <a:rPr b="0" i="0" lang="en-US" sz="1200" u="none" cap="none" strike="noStrike">
                <a:solidFill>
                  <a:srgbClr val="373737"/>
                </a:solidFill>
                <a:latin typeface="Roboto"/>
                <a:ea typeface="Roboto"/>
                <a:cs typeface="Roboto"/>
                <a:sym typeface="Roboto"/>
              </a:rPr>
            </a:br>
            <a:r>
              <a:rPr b="0" i="0" lang="en-US" sz="1200" u="none" cap="none" strike="noStrike">
                <a:solidFill>
                  <a:srgbClr val="373737"/>
                </a:solidFill>
                <a:latin typeface="Roboto"/>
                <a:ea typeface="Roboto"/>
                <a:cs typeface="Roboto"/>
                <a:sym typeface="Roboto"/>
              </a:rPr>
              <a:t>driving innovation and transformation in </a:t>
            </a:r>
            <a:br>
              <a:rPr b="0" i="0" lang="en-US" sz="1200" u="none" cap="none" strike="noStrike">
                <a:solidFill>
                  <a:srgbClr val="373737"/>
                </a:solidFill>
                <a:latin typeface="Roboto"/>
                <a:ea typeface="Roboto"/>
                <a:cs typeface="Roboto"/>
                <a:sym typeface="Roboto"/>
              </a:rPr>
            </a:br>
            <a:r>
              <a:rPr b="0" i="0" lang="en-US" sz="1200" u="none" cap="none" strike="noStrike">
                <a:solidFill>
                  <a:srgbClr val="373737"/>
                </a:solidFill>
                <a:latin typeface="Roboto"/>
                <a:ea typeface="Roboto"/>
                <a:cs typeface="Roboto"/>
                <a:sym typeface="Roboto"/>
              </a:rPr>
              <a:t>the retail industry.</a:t>
            </a:r>
            <a:endParaRPr b="0" i="0" sz="1400" u="none" cap="none" strike="noStrike">
              <a:solidFill>
                <a:srgbClr val="000000"/>
              </a:solidFill>
              <a:latin typeface="Arial"/>
              <a:ea typeface="Arial"/>
              <a:cs typeface="Arial"/>
              <a:sym typeface="Arial"/>
            </a:endParaRPr>
          </a:p>
        </p:txBody>
      </p:sp>
      <p:sp>
        <p:nvSpPr>
          <p:cNvPr id="240" name="Google Shape;240;p12"/>
          <p:cNvSpPr txBox="1"/>
          <p:nvPr/>
        </p:nvSpPr>
        <p:spPr>
          <a:xfrm>
            <a:off x="1095573" y="2951638"/>
            <a:ext cx="3855143" cy="125539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Clr>
                <a:srgbClr val="000000"/>
              </a:buClr>
              <a:buSzPts val="1200"/>
              <a:buFont typeface="Arial"/>
              <a:buNone/>
            </a:pPr>
            <a:r>
              <a:rPr b="0" i="0" lang="en-US" sz="1200" u="none" cap="none" strike="noStrike">
                <a:solidFill>
                  <a:srgbClr val="373737"/>
                </a:solidFill>
                <a:latin typeface="Roboto"/>
                <a:ea typeface="Roboto"/>
                <a:cs typeface="Roboto"/>
                <a:sym typeface="Roboto"/>
              </a:rPr>
              <a:t>IGC was awarded a RippleX grant to enhance the platform's blockchain capabilities. Ripple, </a:t>
            </a:r>
            <a:endParaRPr b="0" i="0" sz="1400" u="none" cap="none" strike="noStrike">
              <a:solidFill>
                <a:srgbClr val="000000"/>
              </a:solidFill>
              <a:latin typeface="Arial"/>
              <a:ea typeface="Arial"/>
              <a:cs typeface="Arial"/>
              <a:sym typeface="Arial"/>
            </a:endParaRPr>
          </a:p>
          <a:p>
            <a:pPr indent="0" lvl="0" marL="0" marR="0" rtl="0" algn="ctr">
              <a:lnSpc>
                <a:spcPct val="139916"/>
              </a:lnSpc>
              <a:spcBef>
                <a:spcPts val="0"/>
              </a:spcBef>
              <a:spcAft>
                <a:spcPts val="0"/>
              </a:spcAft>
              <a:buClr>
                <a:srgbClr val="000000"/>
              </a:buClr>
              <a:buSzPts val="1200"/>
              <a:buFont typeface="Arial"/>
              <a:buNone/>
            </a:pPr>
            <a:r>
              <a:rPr b="0" i="0" lang="en-US" sz="1200" u="none" cap="none" strike="noStrike">
                <a:solidFill>
                  <a:srgbClr val="373737"/>
                </a:solidFill>
                <a:latin typeface="Roboto"/>
                <a:ea typeface="Roboto"/>
                <a:cs typeface="Roboto"/>
                <a:sym typeface="Roboto"/>
              </a:rPr>
              <a:t>is a leading provider of digital asset infrastructure for financial services, enables real-time </a:t>
            </a:r>
            <a:endParaRPr b="0" i="0" sz="1400" u="none" cap="none" strike="noStrike">
              <a:solidFill>
                <a:srgbClr val="000000"/>
              </a:solidFill>
              <a:latin typeface="Arial"/>
              <a:ea typeface="Arial"/>
              <a:cs typeface="Arial"/>
              <a:sym typeface="Arial"/>
            </a:endParaRPr>
          </a:p>
          <a:p>
            <a:pPr indent="0" lvl="0" marL="0" marR="0" rtl="0" algn="ctr">
              <a:lnSpc>
                <a:spcPct val="139916"/>
              </a:lnSpc>
              <a:spcBef>
                <a:spcPts val="0"/>
              </a:spcBef>
              <a:spcAft>
                <a:spcPts val="0"/>
              </a:spcAft>
              <a:buClr>
                <a:srgbClr val="000000"/>
              </a:buClr>
              <a:buSzPts val="1200"/>
              <a:buFont typeface="Arial"/>
              <a:buNone/>
            </a:pPr>
            <a:r>
              <a:rPr b="0" i="0" lang="en-US" sz="1200" u="none" cap="none" strike="noStrike">
                <a:solidFill>
                  <a:srgbClr val="373737"/>
                </a:solidFill>
                <a:latin typeface="Roboto"/>
                <a:ea typeface="Roboto"/>
                <a:cs typeface="Roboto"/>
                <a:sym typeface="Roboto"/>
              </a:rPr>
              <a:t>cross-border payments and supports tokenization and digital asset innovation.</a:t>
            </a:r>
            <a:endParaRPr b="0" i="0" sz="1400" u="none" cap="none" strike="noStrike">
              <a:solidFill>
                <a:srgbClr val="000000"/>
              </a:solidFill>
              <a:latin typeface="Arial"/>
              <a:ea typeface="Arial"/>
              <a:cs typeface="Arial"/>
              <a:sym typeface="Arial"/>
            </a:endParaRPr>
          </a:p>
        </p:txBody>
      </p:sp>
      <p:sp>
        <p:nvSpPr>
          <p:cNvPr id="241" name="Google Shape;241;p12"/>
          <p:cNvSpPr txBox="1"/>
          <p:nvPr/>
        </p:nvSpPr>
        <p:spPr>
          <a:xfrm>
            <a:off x="438801" y="1394797"/>
            <a:ext cx="6674307" cy="882651"/>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3500"/>
              <a:buFont typeface="Arial"/>
              <a:buNone/>
            </a:pPr>
            <a:r>
              <a:rPr b="1" i="0" lang="en-US" sz="3500" u="none" cap="none" strike="noStrike">
                <a:solidFill>
                  <a:srgbClr val="FFFFFF"/>
                </a:solidFill>
                <a:latin typeface="Roboto"/>
                <a:ea typeface="Roboto"/>
                <a:cs typeface="Roboto"/>
                <a:sym typeface="Roboto"/>
              </a:rPr>
              <a:t>AWARDS / ACKNOWLEDGEMENTS</a:t>
            </a:r>
            <a:endParaRPr b="0" i="0" sz="1400" u="none" cap="none" strike="noStrike">
              <a:solidFill>
                <a:srgbClr val="000000"/>
              </a:solidFill>
              <a:latin typeface="Arial"/>
              <a:ea typeface="Arial"/>
              <a:cs typeface="Arial"/>
              <a:sym typeface="Arial"/>
            </a:endParaRPr>
          </a:p>
        </p:txBody>
      </p:sp>
      <p:sp>
        <p:nvSpPr>
          <p:cNvPr id="242" name="Google Shape;242;p12"/>
          <p:cNvSpPr txBox="1"/>
          <p:nvPr/>
        </p:nvSpPr>
        <p:spPr>
          <a:xfrm>
            <a:off x="453786" y="706966"/>
            <a:ext cx="3148245" cy="213106"/>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Clr>
                <a:srgbClr val="000000"/>
              </a:buClr>
              <a:buSzPts val="1400"/>
              <a:buFont typeface="Arial"/>
              <a:buNone/>
            </a:pPr>
            <a:r>
              <a:rPr b="0" i="0" lang="en-US" sz="1400" u="none" cap="none" strike="noStrike">
                <a:solidFill>
                  <a:srgbClr val="FFFFFF"/>
                </a:solidFill>
                <a:latin typeface="Helvetica Neue"/>
                <a:ea typeface="Helvetica Neue"/>
                <a:cs typeface="Helvetica Neue"/>
                <a:sym typeface="Helvetica Neue"/>
              </a:rPr>
              <a:t>INGAMECREDIT.COM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4"/>
          <p:cNvSpPr/>
          <p:nvPr/>
        </p:nvSpPr>
        <p:spPr>
          <a:xfrm>
            <a:off x="0" y="0"/>
            <a:ext cx="7560000" cy="10692000"/>
          </a:xfrm>
          <a:custGeom>
            <a:rect b="b" l="l" r="r" t="t"/>
            <a:pathLst>
              <a:path extrusionOk="0" h="10692000" w="7560000">
                <a:moveTo>
                  <a:pt x="0" y="0"/>
                </a:moveTo>
                <a:lnTo>
                  <a:pt x="7560000" y="0"/>
                </a:lnTo>
                <a:lnTo>
                  <a:pt x="7560000" y="10692000"/>
                </a:lnTo>
                <a:lnTo>
                  <a:pt x="0" y="10692000"/>
                </a:lnTo>
                <a:lnTo>
                  <a:pt x="0" y="0"/>
                </a:lnTo>
                <a:close/>
              </a:path>
            </a:pathLst>
          </a:custGeom>
          <a:blipFill rotWithShape="1">
            <a:blip r:embed="rId3">
              <a:alphaModFix/>
            </a:blip>
            <a:stretch>
              <a:fillRect b="-1064" l="-57628" r="-57628" t="-1065"/>
            </a:stretch>
          </a:blipFill>
          <a:ln>
            <a:noFill/>
          </a:ln>
        </p:spPr>
      </p:sp>
      <p:grpSp>
        <p:nvGrpSpPr>
          <p:cNvPr id="248" name="Google Shape;248;p14"/>
          <p:cNvGrpSpPr/>
          <p:nvPr/>
        </p:nvGrpSpPr>
        <p:grpSpPr>
          <a:xfrm>
            <a:off x="-152412" y="-987991"/>
            <a:ext cx="2513381" cy="11679991"/>
            <a:chOff x="0" y="0"/>
            <a:chExt cx="777477" cy="3613032"/>
          </a:xfrm>
        </p:grpSpPr>
        <p:sp>
          <p:nvSpPr>
            <p:cNvPr id="249" name="Google Shape;249;p14"/>
            <p:cNvSpPr/>
            <p:nvPr/>
          </p:nvSpPr>
          <p:spPr>
            <a:xfrm>
              <a:off x="0" y="0"/>
              <a:ext cx="777477" cy="3613032"/>
            </a:xfrm>
            <a:custGeom>
              <a:rect b="b" l="l" r="r" t="t"/>
              <a:pathLst>
                <a:path extrusionOk="0" h="3613032" w="777477">
                  <a:moveTo>
                    <a:pt x="0" y="0"/>
                  </a:moveTo>
                  <a:lnTo>
                    <a:pt x="777477" y="0"/>
                  </a:lnTo>
                  <a:lnTo>
                    <a:pt x="777477" y="3613032"/>
                  </a:lnTo>
                  <a:lnTo>
                    <a:pt x="0" y="3613032"/>
                  </a:lnTo>
                  <a:close/>
                </a:path>
              </a:pathLst>
            </a:custGeom>
            <a:gradFill>
              <a:gsLst>
                <a:gs pos="0">
                  <a:srgbClr val="3363F2"/>
                </a:gs>
                <a:gs pos="100000">
                  <a:srgbClr val="38CE8F"/>
                </a:gs>
              </a:gsLst>
              <a:lin ang="5400000" scaled="0"/>
            </a:gradFill>
            <a:ln>
              <a:noFill/>
            </a:ln>
          </p:spPr>
        </p:sp>
        <p:sp>
          <p:nvSpPr>
            <p:cNvPr id="250" name="Google Shape;250;p14"/>
            <p:cNvSpPr txBox="1"/>
            <p:nvPr/>
          </p:nvSpPr>
          <p:spPr>
            <a:xfrm>
              <a:off x="0" y="38100"/>
              <a:ext cx="777477" cy="3574932"/>
            </a:xfrm>
            <a:prstGeom prst="rect">
              <a:avLst/>
            </a:prstGeom>
            <a:noFill/>
            <a:ln>
              <a:noFill/>
            </a:ln>
          </p:spPr>
          <p:txBody>
            <a:bodyPr anchorCtr="0" anchor="ctr" bIns="58850" lIns="58850" spcFirstLastPara="1" rIns="58850" wrap="square" tIns="58850">
              <a:noAutofit/>
            </a:bodyPr>
            <a:lstStyle/>
            <a:p>
              <a:pPr indent="0" lvl="0" marL="0" marR="0" rtl="0" algn="ctr">
                <a:lnSpc>
                  <a:spcPct val="94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251" name="Google Shape;251;p14"/>
          <p:cNvCxnSpPr/>
          <p:nvPr/>
        </p:nvCxnSpPr>
        <p:spPr>
          <a:xfrm>
            <a:off x="2731451" y="2162724"/>
            <a:ext cx="4288880" cy="0"/>
          </a:xfrm>
          <a:prstGeom prst="straightConnector1">
            <a:avLst/>
          </a:prstGeom>
          <a:noFill/>
          <a:ln cap="flat" cmpd="sng" w="9525">
            <a:solidFill>
              <a:srgbClr val="FFFFFF"/>
            </a:solidFill>
            <a:prstDash val="solid"/>
            <a:round/>
            <a:headEnd len="sm" w="sm" type="none"/>
            <a:tailEnd len="sm" w="sm" type="none"/>
          </a:ln>
        </p:spPr>
      </p:cxnSp>
      <p:cxnSp>
        <p:nvCxnSpPr>
          <p:cNvPr id="252" name="Google Shape;252;p14"/>
          <p:cNvCxnSpPr/>
          <p:nvPr/>
        </p:nvCxnSpPr>
        <p:spPr>
          <a:xfrm>
            <a:off x="2731451" y="2793373"/>
            <a:ext cx="4288880" cy="0"/>
          </a:xfrm>
          <a:prstGeom prst="straightConnector1">
            <a:avLst/>
          </a:prstGeom>
          <a:noFill/>
          <a:ln cap="flat" cmpd="sng" w="9525">
            <a:solidFill>
              <a:srgbClr val="FFFFFF"/>
            </a:solidFill>
            <a:prstDash val="solid"/>
            <a:round/>
            <a:headEnd len="sm" w="sm" type="none"/>
            <a:tailEnd len="sm" w="sm" type="none"/>
          </a:ln>
        </p:spPr>
      </p:cxnSp>
      <p:cxnSp>
        <p:nvCxnSpPr>
          <p:cNvPr id="253" name="Google Shape;253;p14"/>
          <p:cNvCxnSpPr/>
          <p:nvPr/>
        </p:nvCxnSpPr>
        <p:spPr>
          <a:xfrm>
            <a:off x="2731451" y="3490696"/>
            <a:ext cx="4288880" cy="0"/>
          </a:xfrm>
          <a:prstGeom prst="straightConnector1">
            <a:avLst/>
          </a:prstGeom>
          <a:noFill/>
          <a:ln cap="flat" cmpd="sng" w="9525">
            <a:solidFill>
              <a:srgbClr val="FFFFFF"/>
            </a:solidFill>
            <a:prstDash val="solid"/>
            <a:round/>
            <a:headEnd len="sm" w="sm" type="none"/>
            <a:tailEnd len="sm" w="sm" type="none"/>
          </a:ln>
        </p:spPr>
      </p:cxnSp>
      <p:cxnSp>
        <p:nvCxnSpPr>
          <p:cNvPr id="254" name="Google Shape;254;p14"/>
          <p:cNvCxnSpPr/>
          <p:nvPr/>
        </p:nvCxnSpPr>
        <p:spPr>
          <a:xfrm>
            <a:off x="2731451" y="4188019"/>
            <a:ext cx="4288880" cy="0"/>
          </a:xfrm>
          <a:prstGeom prst="straightConnector1">
            <a:avLst/>
          </a:prstGeom>
          <a:noFill/>
          <a:ln cap="flat" cmpd="sng" w="9525">
            <a:solidFill>
              <a:srgbClr val="FFFFFF"/>
            </a:solidFill>
            <a:prstDash val="solid"/>
            <a:round/>
            <a:headEnd len="sm" w="sm" type="none"/>
            <a:tailEnd len="sm" w="sm" type="none"/>
          </a:ln>
        </p:spPr>
      </p:cxnSp>
      <p:cxnSp>
        <p:nvCxnSpPr>
          <p:cNvPr id="255" name="Google Shape;255;p14"/>
          <p:cNvCxnSpPr/>
          <p:nvPr/>
        </p:nvCxnSpPr>
        <p:spPr>
          <a:xfrm>
            <a:off x="2731451" y="4847242"/>
            <a:ext cx="4288880" cy="0"/>
          </a:xfrm>
          <a:prstGeom prst="straightConnector1">
            <a:avLst/>
          </a:prstGeom>
          <a:noFill/>
          <a:ln cap="flat" cmpd="sng" w="9525">
            <a:solidFill>
              <a:srgbClr val="FFFFFF"/>
            </a:solidFill>
            <a:prstDash val="solid"/>
            <a:round/>
            <a:headEnd len="sm" w="sm" type="none"/>
            <a:tailEnd len="sm" w="sm" type="none"/>
          </a:ln>
        </p:spPr>
      </p:cxnSp>
      <p:cxnSp>
        <p:nvCxnSpPr>
          <p:cNvPr id="256" name="Google Shape;256;p14"/>
          <p:cNvCxnSpPr/>
          <p:nvPr/>
        </p:nvCxnSpPr>
        <p:spPr>
          <a:xfrm>
            <a:off x="2731451" y="1610729"/>
            <a:ext cx="4288880" cy="0"/>
          </a:xfrm>
          <a:prstGeom prst="straightConnector1">
            <a:avLst/>
          </a:prstGeom>
          <a:noFill/>
          <a:ln cap="flat" cmpd="sng" w="9525">
            <a:solidFill>
              <a:srgbClr val="FFFFFF"/>
            </a:solidFill>
            <a:prstDash val="solid"/>
            <a:round/>
            <a:headEnd len="sm" w="sm" type="none"/>
            <a:tailEnd len="sm" w="sm" type="none"/>
          </a:ln>
        </p:spPr>
      </p:cxnSp>
      <p:cxnSp>
        <p:nvCxnSpPr>
          <p:cNvPr id="257" name="Google Shape;257;p14"/>
          <p:cNvCxnSpPr/>
          <p:nvPr/>
        </p:nvCxnSpPr>
        <p:spPr>
          <a:xfrm>
            <a:off x="2731451" y="6106855"/>
            <a:ext cx="4288880" cy="0"/>
          </a:xfrm>
          <a:prstGeom prst="straightConnector1">
            <a:avLst/>
          </a:prstGeom>
          <a:noFill/>
          <a:ln cap="flat" cmpd="sng" w="9525">
            <a:solidFill>
              <a:srgbClr val="FFFFFF"/>
            </a:solidFill>
            <a:prstDash val="solid"/>
            <a:round/>
            <a:headEnd len="sm" w="sm" type="none"/>
            <a:tailEnd len="sm" w="sm" type="none"/>
          </a:ln>
        </p:spPr>
      </p:cxnSp>
      <p:cxnSp>
        <p:nvCxnSpPr>
          <p:cNvPr id="258" name="Google Shape;258;p14"/>
          <p:cNvCxnSpPr/>
          <p:nvPr/>
        </p:nvCxnSpPr>
        <p:spPr>
          <a:xfrm>
            <a:off x="2731451" y="9126286"/>
            <a:ext cx="4288880" cy="0"/>
          </a:xfrm>
          <a:prstGeom prst="straightConnector1">
            <a:avLst/>
          </a:prstGeom>
          <a:noFill/>
          <a:ln cap="flat" cmpd="sng" w="9525">
            <a:solidFill>
              <a:srgbClr val="FFFFFF"/>
            </a:solidFill>
            <a:prstDash val="solid"/>
            <a:round/>
            <a:headEnd len="sm" w="sm" type="none"/>
            <a:tailEnd len="sm" w="sm" type="none"/>
          </a:ln>
        </p:spPr>
      </p:cxnSp>
      <p:cxnSp>
        <p:nvCxnSpPr>
          <p:cNvPr id="259" name="Google Shape;259;p14"/>
          <p:cNvCxnSpPr/>
          <p:nvPr/>
        </p:nvCxnSpPr>
        <p:spPr>
          <a:xfrm>
            <a:off x="2731451" y="6732598"/>
            <a:ext cx="4288880" cy="0"/>
          </a:xfrm>
          <a:prstGeom prst="straightConnector1">
            <a:avLst/>
          </a:prstGeom>
          <a:noFill/>
          <a:ln cap="flat" cmpd="sng" w="9525">
            <a:solidFill>
              <a:srgbClr val="FFFFFF"/>
            </a:solidFill>
            <a:prstDash val="solid"/>
            <a:round/>
            <a:headEnd len="sm" w="sm" type="none"/>
            <a:tailEnd len="sm" w="sm" type="none"/>
          </a:ln>
        </p:spPr>
      </p:cxnSp>
      <p:cxnSp>
        <p:nvCxnSpPr>
          <p:cNvPr id="260" name="Google Shape;260;p14"/>
          <p:cNvCxnSpPr/>
          <p:nvPr/>
        </p:nvCxnSpPr>
        <p:spPr>
          <a:xfrm>
            <a:off x="2731451" y="9752029"/>
            <a:ext cx="4288880" cy="0"/>
          </a:xfrm>
          <a:prstGeom prst="straightConnector1">
            <a:avLst/>
          </a:prstGeom>
          <a:noFill/>
          <a:ln cap="flat" cmpd="sng" w="9525">
            <a:solidFill>
              <a:srgbClr val="FFFFFF"/>
            </a:solidFill>
            <a:prstDash val="solid"/>
            <a:round/>
            <a:headEnd len="sm" w="sm" type="none"/>
            <a:tailEnd len="sm" w="sm" type="none"/>
          </a:ln>
        </p:spPr>
      </p:cxnSp>
      <p:cxnSp>
        <p:nvCxnSpPr>
          <p:cNvPr id="261" name="Google Shape;261;p14"/>
          <p:cNvCxnSpPr/>
          <p:nvPr/>
        </p:nvCxnSpPr>
        <p:spPr>
          <a:xfrm>
            <a:off x="2731451" y="7357941"/>
            <a:ext cx="4288880" cy="0"/>
          </a:xfrm>
          <a:prstGeom prst="straightConnector1">
            <a:avLst/>
          </a:prstGeom>
          <a:noFill/>
          <a:ln cap="flat" cmpd="sng" w="9525">
            <a:solidFill>
              <a:srgbClr val="FFFFFF"/>
            </a:solidFill>
            <a:prstDash val="solid"/>
            <a:round/>
            <a:headEnd len="sm" w="sm" type="none"/>
            <a:tailEnd len="sm" w="sm" type="none"/>
          </a:ln>
        </p:spPr>
      </p:cxnSp>
      <p:sp>
        <p:nvSpPr>
          <p:cNvPr id="262" name="Google Shape;262;p14"/>
          <p:cNvSpPr/>
          <p:nvPr/>
        </p:nvSpPr>
        <p:spPr>
          <a:xfrm>
            <a:off x="6660010" y="1714046"/>
            <a:ext cx="276234" cy="276234"/>
          </a:xfrm>
          <a:custGeom>
            <a:rect b="b" l="l" r="r" t="t"/>
            <a:pathLst>
              <a:path extrusionOk="0" h="276234" w="276234">
                <a:moveTo>
                  <a:pt x="0" y="0"/>
                </a:moveTo>
                <a:lnTo>
                  <a:pt x="276234" y="0"/>
                </a:lnTo>
                <a:lnTo>
                  <a:pt x="276234" y="276234"/>
                </a:lnTo>
                <a:lnTo>
                  <a:pt x="0" y="276234"/>
                </a:lnTo>
                <a:lnTo>
                  <a:pt x="0" y="0"/>
                </a:lnTo>
                <a:close/>
              </a:path>
            </a:pathLst>
          </a:custGeom>
          <a:blipFill rotWithShape="1">
            <a:blip r:embed="rId4">
              <a:alphaModFix/>
            </a:blip>
            <a:stretch>
              <a:fillRect b="0" l="0" r="0" t="0"/>
            </a:stretch>
          </a:blipFill>
          <a:ln>
            <a:noFill/>
          </a:ln>
        </p:spPr>
      </p:sp>
      <p:sp>
        <p:nvSpPr>
          <p:cNvPr id="263" name="Google Shape;263;p14"/>
          <p:cNvSpPr/>
          <p:nvPr/>
        </p:nvSpPr>
        <p:spPr>
          <a:xfrm>
            <a:off x="6660010" y="9292973"/>
            <a:ext cx="276234" cy="276234"/>
          </a:xfrm>
          <a:custGeom>
            <a:rect b="b" l="l" r="r" t="t"/>
            <a:pathLst>
              <a:path extrusionOk="0" h="276234" w="276234">
                <a:moveTo>
                  <a:pt x="0" y="0"/>
                </a:moveTo>
                <a:lnTo>
                  <a:pt x="276234" y="0"/>
                </a:lnTo>
                <a:lnTo>
                  <a:pt x="276234" y="276234"/>
                </a:lnTo>
                <a:lnTo>
                  <a:pt x="0" y="276234"/>
                </a:lnTo>
                <a:lnTo>
                  <a:pt x="0" y="0"/>
                </a:lnTo>
                <a:close/>
              </a:path>
            </a:pathLst>
          </a:custGeom>
          <a:blipFill rotWithShape="1">
            <a:blip r:embed="rId4">
              <a:alphaModFix/>
            </a:blip>
            <a:stretch>
              <a:fillRect b="0" l="0" r="0" t="0"/>
            </a:stretch>
          </a:blipFill>
          <a:ln>
            <a:noFill/>
          </a:ln>
        </p:spPr>
      </p:sp>
      <p:sp>
        <p:nvSpPr>
          <p:cNvPr id="264" name="Google Shape;264;p14"/>
          <p:cNvSpPr/>
          <p:nvPr/>
        </p:nvSpPr>
        <p:spPr>
          <a:xfrm>
            <a:off x="6677989" y="2363424"/>
            <a:ext cx="240276" cy="238774"/>
          </a:xfrm>
          <a:custGeom>
            <a:rect b="b" l="l" r="r" t="t"/>
            <a:pathLst>
              <a:path extrusionOk="0" h="238774" w="240276">
                <a:moveTo>
                  <a:pt x="0" y="0"/>
                </a:moveTo>
                <a:lnTo>
                  <a:pt x="240276" y="0"/>
                </a:lnTo>
                <a:lnTo>
                  <a:pt x="240276" y="238774"/>
                </a:lnTo>
                <a:lnTo>
                  <a:pt x="0" y="238774"/>
                </a:lnTo>
                <a:lnTo>
                  <a:pt x="0" y="0"/>
                </a:lnTo>
                <a:close/>
              </a:path>
            </a:pathLst>
          </a:custGeom>
          <a:blipFill rotWithShape="1">
            <a:blip r:embed="rId5">
              <a:alphaModFix/>
            </a:blip>
            <a:stretch>
              <a:fillRect b="0" l="0" r="0" t="0"/>
            </a:stretch>
          </a:blipFill>
          <a:ln>
            <a:noFill/>
          </a:ln>
        </p:spPr>
      </p:sp>
      <p:sp>
        <p:nvSpPr>
          <p:cNvPr id="265" name="Google Shape;265;p14"/>
          <p:cNvSpPr/>
          <p:nvPr/>
        </p:nvSpPr>
        <p:spPr>
          <a:xfrm>
            <a:off x="6663778" y="3026735"/>
            <a:ext cx="268698" cy="268698"/>
          </a:xfrm>
          <a:custGeom>
            <a:rect b="b" l="l" r="r" t="t"/>
            <a:pathLst>
              <a:path extrusionOk="0" h="268698" w="268698">
                <a:moveTo>
                  <a:pt x="0" y="0"/>
                </a:moveTo>
                <a:lnTo>
                  <a:pt x="268698" y="0"/>
                </a:lnTo>
                <a:lnTo>
                  <a:pt x="268698" y="268698"/>
                </a:lnTo>
                <a:lnTo>
                  <a:pt x="0" y="268698"/>
                </a:lnTo>
                <a:lnTo>
                  <a:pt x="0" y="0"/>
                </a:lnTo>
                <a:close/>
              </a:path>
            </a:pathLst>
          </a:custGeom>
          <a:blipFill rotWithShape="1">
            <a:blip r:embed="rId6">
              <a:alphaModFix/>
            </a:blip>
            <a:stretch>
              <a:fillRect b="0" l="0" r="0" t="0"/>
            </a:stretch>
          </a:blipFill>
          <a:ln>
            <a:noFill/>
          </a:ln>
        </p:spPr>
      </p:sp>
      <p:sp>
        <p:nvSpPr>
          <p:cNvPr id="266" name="Google Shape;266;p14"/>
          <p:cNvSpPr/>
          <p:nvPr/>
        </p:nvSpPr>
        <p:spPr>
          <a:xfrm>
            <a:off x="6651982" y="3685958"/>
            <a:ext cx="292291" cy="292291"/>
          </a:xfrm>
          <a:custGeom>
            <a:rect b="b" l="l" r="r" t="t"/>
            <a:pathLst>
              <a:path extrusionOk="0" h="292291" w="292291">
                <a:moveTo>
                  <a:pt x="0" y="0"/>
                </a:moveTo>
                <a:lnTo>
                  <a:pt x="292291" y="0"/>
                </a:lnTo>
                <a:lnTo>
                  <a:pt x="292291" y="292291"/>
                </a:lnTo>
                <a:lnTo>
                  <a:pt x="0" y="292291"/>
                </a:lnTo>
                <a:lnTo>
                  <a:pt x="0" y="0"/>
                </a:lnTo>
                <a:close/>
              </a:path>
            </a:pathLst>
          </a:custGeom>
          <a:blipFill rotWithShape="1">
            <a:blip r:embed="rId7">
              <a:alphaModFix/>
            </a:blip>
            <a:stretch>
              <a:fillRect b="0" l="0" r="0" t="0"/>
            </a:stretch>
          </a:blipFill>
          <a:ln>
            <a:noFill/>
          </a:ln>
        </p:spPr>
      </p:sp>
      <p:sp>
        <p:nvSpPr>
          <p:cNvPr id="267" name="Google Shape;267;p14"/>
          <p:cNvSpPr/>
          <p:nvPr/>
        </p:nvSpPr>
        <p:spPr>
          <a:xfrm>
            <a:off x="6653138" y="4323901"/>
            <a:ext cx="289979" cy="289979"/>
          </a:xfrm>
          <a:custGeom>
            <a:rect b="b" l="l" r="r" t="t"/>
            <a:pathLst>
              <a:path extrusionOk="0" h="289979" w="289979">
                <a:moveTo>
                  <a:pt x="0" y="0"/>
                </a:moveTo>
                <a:lnTo>
                  <a:pt x="289979" y="0"/>
                </a:lnTo>
                <a:lnTo>
                  <a:pt x="289979" y="289978"/>
                </a:lnTo>
                <a:lnTo>
                  <a:pt x="0" y="289978"/>
                </a:lnTo>
                <a:lnTo>
                  <a:pt x="0" y="0"/>
                </a:lnTo>
                <a:close/>
              </a:path>
            </a:pathLst>
          </a:custGeom>
          <a:blipFill rotWithShape="1">
            <a:blip r:embed="rId8">
              <a:alphaModFix/>
            </a:blip>
            <a:stretch>
              <a:fillRect b="0" l="0" r="0" t="0"/>
            </a:stretch>
          </a:blipFill>
          <a:ln>
            <a:noFill/>
          </a:ln>
        </p:spPr>
      </p:sp>
      <p:sp>
        <p:nvSpPr>
          <p:cNvPr id="268" name="Google Shape;268;p14"/>
          <p:cNvSpPr/>
          <p:nvPr/>
        </p:nvSpPr>
        <p:spPr>
          <a:xfrm>
            <a:off x="6658946" y="6283067"/>
            <a:ext cx="278362" cy="278362"/>
          </a:xfrm>
          <a:custGeom>
            <a:rect b="b" l="l" r="r" t="t"/>
            <a:pathLst>
              <a:path extrusionOk="0" h="278362" w="278362">
                <a:moveTo>
                  <a:pt x="0" y="0"/>
                </a:moveTo>
                <a:lnTo>
                  <a:pt x="278362" y="0"/>
                </a:lnTo>
                <a:lnTo>
                  <a:pt x="278362" y="278362"/>
                </a:lnTo>
                <a:lnTo>
                  <a:pt x="0" y="278362"/>
                </a:lnTo>
                <a:lnTo>
                  <a:pt x="0" y="0"/>
                </a:lnTo>
                <a:close/>
              </a:path>
            </a:pathLst>
          </a:custGeom>
          <a:blipFill rotWithShape="1">
            <a:blip r:embed="rId9">
              <a:alphaModFix/>
            </a:blip>
            <a:stretch>
              <a:fillRect b="0" l="0" r="0" t="0"/>
            </a:stretch>
          </a:blipFill>
          <a:ln>
            <a:noFill/>
          </a:ln>
        </p:spPr>
      </p:sp>
      <p:sp>
        <p:nvSpPr>
          <p:cNvPr id="269" name="Google Shape;269;p14"/>
          <p:cNvSpPr/>
          <p:nvPr/>
        </p:nvSpPr>
        <p:spPr>
          <a:xfrm>
            <a:off x="6658946" y="6915614"/>
            <a:ext cx="278362" cy="278362"/>
          </a:xfrm>
          <a:custGeom>
            <a:rect b="b" l="l" r="r" t="t"/>
            <a:pathLst>
              <a:path extrusionOk="0" h="278362" w="278362">
                <a:moveTo>
                  <a:pt x="0" y="0"/>
                </a:moveTo>
                <a:lnTo>
                  <a:pt x="278362" y="0"/>
                </a:lnTo>
                <a:lnTo>
                  <a:pt x="278362" y="278361"/>
                </a:lnTo>
                <a:lnTo>
                  <a:pt x="0" y="278361"/>
                </a:lnTo>
                <a:lnTo>
                  <a:pt x="0" y="0"/>
                </a:lnTo>
                <a:close/>
              </a:path>
            </a:pathLst>
          </a:custGeom>
          <a:blipFill rotWithShape="1">
            <a:blip r:embed="rId9">
              <a:alphaModFix/>
            </a:blip>
            <a:stretch>
              <a:fillRect b="0" l="0" r="0" t="0"/>
            </a:stretch>
          </a:blipFill>
          <a:ln>
            <a:noFill/>
          </a:ln>
        </p:spPr>
      </p:sp>
      <p:sp>
        <p:nvSpPr>
          <p:cNvPr id="270" name="Google Shape;270;p14"/>
          <p:cNvSpPr/>
          <p:nvPr/>
        </p:nvSpPr>
        <p:spPr>
          <a:xfrm>
            <a:off x="6658946" y="7524629"/>
            <a:ext cx="278362" cy="278362"/>
          </a:xfrm>
          <a:custGeom>
            <a:rect b="b" l="l" r="r" t="t"/>
            <a:pathLst>
              <a:path extrusionOk="0" h="278362" w="278362">
                <a:moveTo>
                  <a:pt x="0" y="0"/>
                </a:moveTo>
                <a:lnTo>
                  <a:pt x="278362" y="0"/>
                </a:lnTo>
                <a:lnTo>
                  <a:pt x="278362" y="278361"/>
                </a:lnTo>
                <a:lnTo>
                  <a:pt x="0" y="278361"/>
                </a:lnTo>
                <a:lnTo>
                  <a:pt x="0" y="0"/>
                </a:lnTo>
                <a:close/>
              </a:path>
            </a:pathLst>
          </a:custGeom>
          <a:blipFill rotWithShape="1">
            <a:blip r:embed="rId9">
              <a:alphaModFix/>
            </a:blip>
            <a:stretch>
              <a:fillRect b="0" l="0" r="0" t="0"/>
            </a:stretch>
          </a:blipFill>
          <a:ln>
            <a:noFill/>
          </a:ln>
        </p:spPr>
      </p:sp>
      <p:sp>
        <p:nvSpPr>
          <p:cNvPr id="271" name="Google Shape;271;p14"/>
          <p:cNvSpPr txBox="1"/>
          <p:nvPr/>
        </p:nvSpPr>
        <p:spPr>
          <a:xfrm rot="-5400000">
            <a:off x="-3158965" y="4775984"/>
            <a:ext cx="8937300" cy="1004700"/>
          </a:xfrm>
          <a:prstGeom prst="rect">
            <a:avLst/>
          </a:prstGeom>
          <a:noFill/>
          <a:ln>
            <a:noFill/>
          </a:ln>
        </p:spPr>
        <p:txBody>
          <a:bodyPr anchorCtr="0" anchor="t" bIns="0" lIns="0" spcFirstLastPara="1" rIns="0" wrap="square" tIns="0">
            <a:spAutoFit/>
          </a:bodyPr>
          <a:lstStyle/>
          <a:p>
            <a:pPr indent="0" lvl="0" marL="0" marR="0" rtl="0" algn="ctr">
              <a:lnSpc>
                <a:spcPct val="95021"/>
              </a:lnSpc>
              <a:spcBef>
                <a:spcPts val="0"/>
              </a:spcBef>
              <a:spcAft>
                <a:spcPts val="0"/>
              </a:spcAft>
              <a:buClr>
                <a:srgbClr val="000000"/>
              </a:buClr>
              <a:buSzPts val="6869"/>
              <a:buFont typeface="Arial"/>
              <a:buNone/>
            </a:pPr>
            <a:r>
              <a:rPr b="1" i="0" lang="en-US" sz="6869" u="none" cap="none" strike="noStrike">
                <a:solidFill>
                  <a:srgbClr val="FFFFFF"/>
                </a:solidFill>
                <a:latin typeface="Roboto"/>
                <a:ea typeface="Roboto"/>
                <a:cs typeface="Roboto"/>
                <a:sym typeface="Roboto"/>
              </a:rPr>
              <a:t>#MegaMall Campaign</a:t>
            </a:r>
            <a:endParaRPr b="0" i="0" sz="1400" u="none" cap="none" strike="noStrike">
              <a:solidFill>
                <a:srgbClr val="000000"/>
              </a:solidFill>
              <a:latin typeface="Arial"/>
              <a:ea typeface="Arial"/>
              <a:cs typeface="Arial"/>
              <a:sym typeface="Arial"/>
            </a:endParaRPr>
          </a:p>
        </p:txBody>
      </p:sp>
      <p:sp>
        <p:nvSpPr>
          <p:cNvPr id="272" name="Google Shape;272;p14"/>
          <p:cNvSpPr txBox="1"/>
          <p:nvPr/>
        </p:nvSpPr>
        <p:spPr>
          <a:xfrm>
            <a:off x="2731451" y="1784489"/>
            <a:ext cx="3964800" cy="228300"/>
          </a:xfrm>
          <a:prstGeom prst="rect">
            <a:avLst/>
          </a:prstGeom>
          <a:noFill/>
          <a:ln>
            <a:noFill/>
          </a:ln>
        </p:spPr>
        <p:txBody>
          <a:bodyPr anchorCtr="0" anchor="t" bIns="0" lIns="0" spcFirstLastPara="1" rIns="0" wrap="square" tIns="0">
            <a:spAutoFit/>
          </a:bodyPr>
          <a:lstStyle/>
          <a:p>
            <a:pPr indent="0" lvl="0" marL="0" marR="0" rtl="0" algn="l">
              <a:lnSpc>
                <a:spcPct val="95006"/>
              </a:lnSpc>
              <a:spcBef>
                <a:spcPts val="0"/>
              </a:spcBef>
              <a:spcAft>
                <a:spcPts val="0"/>
              </a:spcAft>
              <a:buClr>
                <a:srgbClr val="000000"/>
              </a:buClr>
              <a:buSzPts val="1562"/>
              <a:buFont typeface="Arial"/>
              <a:buNone/>
            </a:pPr>
            <a:r>
              <a:rPr b="0" i="0" lang="en-US" sz="1562" u="none" cap="none" strike="noStrike">
                <a:solidFill>
                  <a:srgbClr val="FFFFFF"/>
                </a:solidFill>
                <a:latin typeface="Helvetica Neue"/>
                <a:ea typeface="Helvetica Neue"/>
                <a:cs typeface="Helvetica Neue"/>
                <a:sym typeface="Helvetica Neue"/>
              </a:rPr>
              <a:t>MegaMall.tech / InGameCredit.com</a:t>
            </a:r>
            <a:endParaRPr b="0" i="0" sz="1400" u="none" cap="none" strike="noStrike">
              <a:solidFill>
                <a:srgbClr val="000000"/>
              </a:solidFill>
              <a:latin typeface="Arial"/>
              <a:ea typeface="Arial"/>
              <a:cs typeface="Arial"/>
              <a:sym typeface="Arial"/>
            </a:endParaRPr>
          </a:p>
        </p:txBody>
      </p:sp>
      <p:sp>
        <p:nvSpPr>
          <p:cNvPr id="273" name="Google Shape;273;p14"/>
          <p:cNvSpPr txBox="1"/>
          <p:nvPr/>
        </p:nvSpPr>
        <p:spPr>
          <a:xfrm>
            <a:off x="2731451" y="6213940"/>
            <a:ext cx="3797146" cy="406269"/>
          </a:xfrm>
          <a:prstGeom prst="rect">
            <a:avLst/>
          </a:prstGeom>
          <a:noFill/>
          <a:ln>
            <a:noFill/>
          </a:ln>
        </p:spPr>
        <p:txBody>
          <a:bodyPr anchorCtr="0" anchor="t" bIns="0" lIns="0" spcFirstLastPara="1" rIns="0" wrap="square" tIns="0">
            <a:spAutoFit/>
          </a:bodyPr>
          <a:lstStyle/>
          <a:p>
            <a:pPr indent="0" lvl="0" marL="0" marR="0" rtl="0" algn="l">
              <a:lnSpc>
                <a:spcPct val="128050"/>
              </a:lnSpc>
              <a:spcBef>
                <a:spcPts val="0"/>
              </a:spcBef>
              <a:spcAft>
                <a:spcPts val="0"/>
              </a:spcAft>
              <a:buClr>
                <a:srgbClr val="000000"/>
              </a:buClr>
              <a:buSzPts val="1262"/>
              <a:buFont typeface="Arial"/>
              <a:buNone/>
            </a:pPr>
            <a:r>
              <a:rPr b="1" i="0" lang="en-US" sz="1262" u="none" cap="none" strike="noStrike">
                <a:solidFill>
                  <a:srgbClr val="FFFFFF"/>
                </a:solidFill>
                <a:latin typeface="Roboto"/>
                <a:ea typeface="Roboto"/>
                <a:cs typeface="Roboto"/>
                <a:sym typeface="Roboto"/>
              </a:rPr>
              <a:t>Press &amp; Media Inquiries: </a:t>
            </a:r>
            <a:r>
              <a:rPr b="0" i="0" lang="en-US" sz="1262" u="none" cap="none" strike="noStrike">
                <a:solidFill>
                  <a:srgbClr val="FFFFFF"/>
                </a:solidFill>
                <a:latin typeface="Roboto"/>
                <a:ea typeface="Roboto"/>
                <a:cs typeface="Roboto"/>
                <a:sym typeface="Roboto"/>
              </a:rPr>
              <a:t>simon@ingamecredit.com</a:t>
            </a:r>
            <a:endParaRPr b="0" i="0" sz="1400" u="none" cap="none" strike="noStrike">
              <a:solidFill>
                <a:srgbClr val="000000"/>
              </a:solidFill>
              <a:latin typeface="Arial"/>
              <a:ea typeface="Arial"/>
              <a:cs typeface="Arial"/>
              <a:sym typeface="Arial"/>
            </a:endParaRPr>
          </a:p>
        </p:txBody>
      </p:sp>
      <p:sp>
        <p:nvSpPr>
          <p:cNvPr id="274" name="Google Shape;274;p14"/>
          <p:cNvSpPr txBox="1"/>
          <p:nvPr/>
        </p:nvSpPr>
        <p:spPr>
          <a:xfrm>
            <a:off x="2731451" y="9233371"/>
            <a:ext cx="3797146" cy="406269"/>
          </a:xfrm>
          <a:prstGeom prst="rect">
            <a:avLst/>
          </a:prstGeom>
          <a:noFill/>
          <a:ln>
            <a:noFill/>
          </a:ln>
        </p:spPr>
        <p:txBody>
          <a:bodyPr anchorCtr="0" anchor="t" bIns="0" lIns="0" spcFirstLastPara="1" rIns="0" wrap="square" tIns="0">
            <a:spAutoFit/>
          </a:bodyPr>
          <a:lstStyle/>
          <a:p>
            <a:pPr indent="0" lvl="0" marL="0" marR="0" rtl="0" algn="l">
              <a:lnSpc>
                <a:spcPct val="128050"/>
              </a:lnSpc>
              <a:spcBef>
                <a:spcPts val="0"/>
              </a:spcBef>
              <a:spcAft>
                <a:spcPts val="0"/>
              </a:spcAft>
              <a:buClr>
                <a:srgbClr val="000000"/>
              </a:buClr>
              <a:buSzPts val="1262"/>
              <a:buFont typeface="Arial"/>
              <a:buNone/>
            </a:pPr>
            <a:r>
              <a:rPr b="1" i="0" lang="en-US" sz="1262" u="none" cap="none" strike="noStrike">
                <a:solidFill>
                  <a:srgbClr val="FFFFFF"/>
                </a:solidFill>
                <a:latin typeface="Roboto"/>
                <a:ea typeface="Roboto"/>
                <a:cs typeface="Roboto"/>
                <a:sym typeface="Roboto"/>
              </a:rPr>
              <a:t>FAQs about IGC:</a:t>
            </a:r>
            <a:endParaRPr b="0" i="0" sz="1400" u="none" cap="none" strike="noStrike">
              <a:solidFill>
                <a:srgbClr val="000000"/>
              </a:solidFill>
              <a:latin typeface="Arial"/>
              <a:ea typeface="Arial"/>
              <a:cs typeface="Arial"/>
              <a:sym typeface="Arial"/>
            </a:endParaRPr>
          </a:p>
          <a:p>
            <a:pPr indent="0" lvl="0" marL="0" marR="0" rtl="0" algn="l">
              <a:lnSpc>
                <a:spcPct val="128050"/>
              </a:lnSpc>
              <a:spcBef>
                <a:spcPts val="0"/>
              </a:spcBef>
              <a:spcAft>
                <a:spcPts val="0"/>
              </a:spcAft>
              <a:buClr>
                <a:srgbClr val="000000"/>
              </a:buClr>
              <a:buSzPts val="1262"/>
              <a:buFont typeface="Arial"/>
              <a:buNone/>
            </a:pPr>
            <a:r>
              <a:rPr b="0" i="0" lang="en-US" sz="1262" u="none" cap="none" strike="noStrike">
                <a:solidFill>
                  <a:srgbClr val="FFFFFF"/>
                </a:solidFill>
                <a:latin typeface="Roboto"/>
                <a:ea typeface="Roboto"/>
                <a:cs typeface="Roboto"/>
                <a:sym typeface="Roboto"/>
              </a:rPr>
              <a:t>ingamecredit.com/igc-help-center/</a:t>
            </a:r>
            <a:endParaRPr b="0" i="0" sz="1400" u="none" cap="none" strike="noStrike">
              <a:solidFill>
                <a:srgbClr val="000000"/>
              </a:solidFill>
              <a:latin typeface="Arial"/>
              <a:ea typeface="Arial"/>
              <a:cs typeface="Arial"/>
              <a:sym typeface="Arial"/>
            </a:endParaRPr>
          </a:p>
        </p:txBody>
      </p:sp>
      <p:sp>
        <p:nvSpPr>
          <p:cNvPr id="275" name="Google Shape;275;p14"/>
          <p:cNvSpPr txBox="1"/>
          <p:nvPr/>
        </p:nvSpPr>
        <p:spPr>
          <a:xfrm>
            <a:off x="2731451" y="6842135"/>
            <a:ext cx="3919066" cy="406269"/>
          </a:xfrm>
          <a:prstGeom prst="rect">
            <a:avLst/>
          </a:prstGeom>
          <a:noFill/>
          <a:ln>
            <a:noFill/>
          </a:ln>
        </p:spPr>
        <p:txBody>
          <a:bodyPr anchorCtr="0" anchor="t" bIns="0" lIns="0" spcFirstLastPara="1" rIns="0" wrap="square" tIns="0">
            <a:spAutoFit/>
          </a:bodyPr>
          <a:lstStyle/>
          <a:p>
            <a:pPr indent="0" lvl="0" marL="0" marR="0" rtl="0" algn="l">
              <a:lnSpc>
                <a:spcPct val="128050"/>
              </a:lnSpc>
              <a:spcBef>
                <a:spcPts val="0"/>
              </a:spcBef>
              <a:spcAft>
                <a:spcPts val="0"/>
              </a:spcAft>
              <a:buClr>
                <a:srgbClr val="000000"/>
              </a:buClr>
              <a:buSzPts val="1262"/>
              <a:buFont typeface="Arial"/>
              <a:buNone/>
            </a:pPr>
            <a:r>
              <a:rPr b="1" i="0" lang="en-US" sz="1262" u="none" cap="none" strike="noStrike">
                <a:solidFill>
                  <a:srgbClr val="FFFFFF"/>
                </a:solidFill>
                <a:latin typeface="Roboto"/>
                <a:ea typeface="Roboto"/>
                <a:cs typeface="Roboto"/>
                <a:sym typeface="Roboto"/>
              </a:rPr>
              <a:t>Partnership Opportunities: </a:t>
            </a:r>
            <a:r>
              <a:rPr b="0" i="0" lang="en-US" sz="1262" u="none" cap="none" strike="noStrike">
                <a:solidFill>
                  <a:srgbClr val="FFFFFF"/>
                </a:solidFill>
                <a:latin typeface="Roboto"/>
                <a:ea typeface="Roboto"/>
                <a:cs typeface="Roboto"/>
                <a:sym typeface="Roboto"/>
              </a:rPr>
              <a:t>simon@ingamecredit.com</a:t>
            </a:r>
            <a:endParaRPr b="0" i="0" sz="1400" u="none" cap="none" strike="noStrike">
              <a:solidFill>
                <a:srgbClr val="000000"/>
              </a:solidFill>
              <a:latin typeface="Arial"/>
              <a:ea typeface="Arial"/>
              <a:cs typeface="Arial"/>
              <a:sym typeface="Arial"/>
            </a:endParaRPr>
          </a:p>
        </p:txBody>
      </p:sp>
      <p:sp>
        <p:nvSpPr>
          <p:cNvPr id="276" name="Google Shape;276;p14"/>
          <p:cNvSpPr txBox="1"/>
          <p:nvPr/>
        </p:nvSpPr>
        <p:spPr>
          <a:xfrm>
            <a:off x="2731451" y="9861566"/>
            <a:ext cx="3919200" cy="215400"/>
          </a:xfrm>
          <a:prstGeom prst="rect">
            <a:avLst/>
          </a:prstGeom>
          <a:noFill/>
          <a:ln>
            <a:noFill/>
          </a:ln>
        </p:spPr>
        <p:txBody>
          <a:bodyPr anchorCtr="0" anchor="t" bIns="0" lIns="0" spcFirstLastPara="1" rIns="0" wrap="square" tIns="0">
            <a:spAutoFit/>
          </a:bodyPr>
          <a:lstStyle/>
          <a:p>
            <a:pPr indent="0" lvl="0" marL="0" marR="0" rtl="0" algn="l">
              <a:lnSpc>
                <a:spcPct val="128050"/>
              </a:lnSpc>
              <a:spcBef>
                <a:spcPts val="0"/>
              </a:spcBef>
              <a:spcAft>
                <a:spcPts val="0"/>
              </a:spcAft>
              <a:buClr>
                <a:srgbClr val="000000"/>
              </a:buClr>
              <a:buSzPts val="1262"/>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4"/>
          <p:cNvSpPr txBox="1"/>
          <p:nvPr/>
        </p:nvSpPr>
        <p:spPr>
          <a:xfrm>
            <a:off x="2731451" y="7467479"/>
            <a:ext cx="3919066" cy="406269"/>
          </a:xfrm>
          <a:prstGeom prst="rect">
            <a:avLst/>
          </a:prstGeom>
          <a:noFill/>
          <a:ln>
            <a:noFill/>
          </a:ln>
        </p:spPr>
        <p:txBody>
          <a:bodyPr anchorCtr="0" anchor="t" bIns="0" lIns="0" spcFirstLastPara="1" rIns="0" wrap="square" tIns="0">
            <a:spAutoFit/>
          </a:bodyPr>
          <a:lstStyle/>
          <a:p>
            <a:pPr indent="0" lvl="0" marL="0" marR="0" rtl="0" algn="l">
              <a:lnSpc>
                <a:spcPct val="128050"/>
              </a:lnSpc>
              <a:spcBef>
                <a:spcPts val="0"/>
              </a:spcBef>
              <a:spcAft>
                <a:spcPts val="0"/>
              </a:spcAft>
              <a:buClr>
                <a:srgbClr val="000000"/>
              </a:buClr>
              <a:buSzPts val="1262"/>
              <a:buFont typeface="Arial"/>
              <a:buNone/>
            </a:pPr>
            <a:r>
              <a:rPr b="1" i="0" lang="en-US" sz="1262" u="none" cap="none" strike="noStrike">
                <a:solidFill>
                  <a:srgbClr val="FFFFFF"/>
                </a:solidFill>
                <a:latin typeface="Roboto"/>
                <a:ea typeface="Roboto"/>
                <a:cs typeface="Roboto"/>
                <a:sym typeface="Roboto"/>
              </a:rPr>
              <a:t>Customer Support: </a:t>
            </a:r>
            <a:endParaRPr b="0" i="0" sz="1400" u="none" cap="none" strike="noStrike">
              <a:solidFill>
                <a:srgbClr val="000000"/>
              </a:solidFill>
              <a:latin typeface="Arial"/>
              <a:ea typeface="Arial"/>
              <a:cs typeface="Arial"/>
              <a:sym typeface="Arial"/>
            </a:endParaRPr>
          </a:p>
          <a:p>
            <a:pPr indent="0" lvl="0" marL="0" marR="0" rtl="0" algn="l">
              <a:lnSpc>
                <a:spcPct val="128050"/>
              </a:lnSpc>
              <a:spcBef>
                <a:spcPts val="0"/>
              </a:spcBef>
              <a:spcAft>
                <a:spcPts val="0"/>
              </a:spcAft>
              <a:buClr>
                <a:srgbClr val="000000"/>
              </a:buClr>
              <a:buSzPts val="1262"/>
              <a:buFont typeface="Arial"/>
              <a:buNone/>
            </a:pPr>
            <a:r>
              <a:rPr b="0" i="0" lang="en-US" sz="1262" u="none" cap="none" strike="noStrike">
                <a:solidFill>
                  <a:srgbClr val="FFFFFF"/>
                </a:solidFill>
                <a:latin typeface="Roboto"/>
                <a:ea typeface="Roboto"/>
                <a:cs typeface="Roboto"/>
                <a:sym typeface="Roboto"/>
              </a:rPr>
              <a:t>info@ingamecredit.com</a:t>
            </a:r>
            <a:endParaRPr b="0" i="0" sz="1400" u="none" cap="none" strike="noStrike">
              <a:solidFill>
                <a:srgbClr val="000000"/>
              </a:solidFill>
              <a:latin typeface="Arial"/>
              <a:ea typeface="Arial"/>
              <a:cs typeface="Arial"/>
              <a:sym typeface="Arial"/>
            </a:endParaRPr>
          </a:p>
        </p:txBody>
      </p:sp>
      <p:sp>
        <p:nvSpPr>
          <p:cNvPr id="278" name="Google Shape;278;p14"/>
          <p:cNvSpPr txBox="1"/>
          <p:nvPr/>
        </p:nvSpPr>
        <p:spPr>
          <a:xfrm>
            <a:off x="2731451" y="2415137"/>
            <a:ext cx="3964800" cy="228300"/>
          </a:xfrm>
          <a:prstGeom prst="rect">
            <a:avLst/>
          </a:prstGeom>
          <a:noFill/>
          <a:ln>
            <a:noFill/>
          </a:ln>
        </p:spPr>
        <p:txBody>
          <a:bodyPr anchorCtr="0" anchor="t" bIns="0" lIns="0" spcFirstLastPara="1" rIns="0" wrap="square" tIns="0">
            <a:spAutoFit/>
          </a:bodyPr>
          <a:lstStyle/>
          <a:p>
            <a:pPr indent="0" lvl="0" marL="0" marR="0" rtl="0" algn="l">
              <a:lnSpc>
                <a:spcPct val="95006"/>
              </a:lnSpc>
              <a:spcBef>
                <a:spcPts val="0"/>
              </a:spcBef>
              <a:spcAft>
                <a:spcPts val="0"/>
              </a:spcAft>
              <a:buClr>
                <a:srgbClr val="000000"/>
              </a:buClr>
              <a:buSzPts val="1562"/>
              <a:buFont typeface="Arial"/>
              <a:buNone/>
            </a:pPr>
            <a:r>
              <a:rPr b="0" i="0" lang="en-US" sz="1562" u="none" cap="none" strike="noStrike">
                <a:solidFill>
                  <a:srgbClr val="FFFFFF"/>
                </a:solidFill>
                <a:latin typeface="Helvetica Neue"/>
                <a:ea typeface="Helvetica Neue"/>
                <a:cs typeface="Helvetica Neue"/>
                <a:sym typeface="Helvetica Neue"/>
              </a:rPr>
              <a:t>x.com/RealMegaMall</a:t>
            </a:r>
            <a:endParaRPr b="0" i="0" sz="1400" u="none" cap="none" strike="noStrike">
              <a:solidFill>
                <a:srgbClr val="000000"/>
              </a:solidFill>
              <a:latin typeface="Arial"/>
              <a:ea typeface="Arial"/>
              <a:cs typeface="Arial"/>
              <a:sym typeface="Arial"/>
            </a:endParaRPr>
          </a:p>
        </p:txBody>
      </p:sp>
      <p:sp>
        <p:nvSpPr>
          <p:cNvPr id="279" name="Google Shape;279;p14"/>
          <p:cNvSpPr txBox="1"/>
          <p:nvPr/>
        </p:nvSpPr>
        <p:spPr>
          <a:xfrm>
            <a:off x="2731451" y="3074360"/>
            <a:ext cx="3964800" cy="228300"/>
          </a:xfrm>
          <a:prstGeom prst="rect">
            <a:avLst/>
          </a:prstGeom>
          <a:noFill/>
          <a:ln>
            <a:noFill/>
          </a:ln>
        </p:spPr>
        <p:txBody>
          <a:bodyPr anchorCtr="0" anchor="t" bIns="0" lIns="0" spcFirstLastPara="1" rIns="0" wrap="square" tIns="0">
            <a:spAutoFit/>
          </a:bodyPr>
          <a:lstStyle/>
          <a:p>
            <a:pPr indent="0" lvl="0" marL="0" marR="0" rtl="0" algn="l">
              <a:lnSpc>
                <a:spcPct val="95006"/>
              </a:lnSpc>
              <a:spcBef>
                <a:spcPts val="0"/>
              </a:spcBef>
              <a:spcAft>
                <a:spcPts val="0"/>
              </a:spcAft>
              <a:buClr>
                <a:srgbClr val="000000"/>
              </a:buClr>
              <a:buSzPts val="1562"/>
              <a:buFont typeface="Arial"/>
              <a:buNone/>
            </a:pPr>
            <a:r>
              <a:rPr b="0" i="0" lang="en-US" sz="1562" u="none" cap="none" strike="noStrike">
                <a:solidFill>
                  <a:srgbClr val="FFFFFF"/>
                </a:solidFill>
                <a:latin typeface="Helvetica Neue"/>
                <a:ea typeface="Helvetica Neue"/>
                <a:cs typeface="Helvetica Neue"/>
                <a:sym typeface="Helvetica Neue"/>
              </a:rPr>
              <a:t>instagram.com/RealMegaMall</a:t>
            </a:r>
            <a:endParaRPr b="0" i="0" sz="1400" u="none" cap="none" strike="noStrike">
              <a:solidFill>
                <a:srgbClr val="000000"/>
              </a:solidFill>
              <a:latin typeface="Arial"/>
              <a:ea typeface="Arial"/>
              <a:cs typeface="Arial"/>
              <a:sym typeface="Arial"/>
            </a:endParaRPr>
          </a:p>
        </p:txBody>
      </p:sp>
      <p:sp>
        <p:nvSpPr>
          <p:cNvPr id="280" name="Google Shape;280;p14"/>
          <p:cNvSpPr txBox="1"/>
          <p:nvPr/>
        </p:nvSpPr>
        <p:spPr>
          <a:xfrm>
            <a:off x="2731451" y="3771683"/>
            <a:ext cx="3964800" cy="228300"/>
          </a:xfrm>
          <a:prstGeom prst="rect">
            <a:avLst/>
          </a:prstGeom>
          <a:noFill/>
          <a:ln>
            <a:noFill/>
          </a:ln>
        </p:spPr>
        <p:txBody>
          <a:bodyPr anchorCtr="0" anchor="t" bIns="0" lIns="0" spcFirstLastPara="1" rIns="0" wrap="square" tIns="0">
            <a:spAutoFit/>
          </a:bodyPr>
          <a:lstStyle/>
          <a:p>
            <a:pPr indent="0" lvl="0" marL="0" marR="0" rtl="0" algn="l">
              <a:lnSpc>
                <a:spcPct val="95006"/>
              </a:lnSpc>
              <a:spcBef>
                <a:spcPts val="0"/>
              </a:spcBef>
              <a:spcAft>
                <a:spcPts val="0"/>
              </a:spcAft>
              <a:buClr>
                <a:srgbClr val="000000"/>
              </a:buClr>
              <a:buSzPts val="1562"/>
              <a:buFont typeface="Arial"/>
              <a:buNone/>
            </a:pPr>
            <a:r>
              <a:rPr b="0" i="0" lang="en-US" sz="1562" u="none" cap="none" strike="noStrike">
                <a:solidFill>
                  <a:srgbClr val="FFFFFF"/>
                </a:solidFill>
                <a:latin typeface="Helvetica Neue"/>
                <a:ea typeface="Helvetica Neue"/>
                <a:cs typeface="Helvetica Neue"/>
                <a:sym typeface="Helvetica Neue"/>
              </a:rPr>
              <a:t>tiktok.com/@RealMegaMall</a:t>
            </a:r>
            <a:endParaRPr b="0" i="0" sz="1400" u="none" cap="none" strike="noStrike">
              <a:solidFill>
                <a:srgbClr val="000000"/>
              </a:solidFill>
              <a:latin typeface="Arial"/>
              <a:ea typeface="Arial"/>
              <a:cs typeface="Arial"/>
              <a:sym typeface="Arial"/>
            </a:endParaRPr>
          </a:p>
        </p:txBody>
      </p:sp>
      <p:sp>
        <p:nvSpPr>
          <p:cNvPr id="281" name="Google Shape;281;p14"/>
          <p:cNvSpPr txBox="1"/>
          <p:nvPr/>
        </p:nvSpPr>
        <p:spPr>
          <a:xfrm>
            <a:off x="2731451" y="4430906"/>
            <a:ext cx="3964786" cy="182973"/>
          </a:xfrm>
          <a:prstGeom prst="rect">
            <a:avLst/>
          </a:prstGeom>
          <a:noFill/>
          <a:ln>
            <a:noFill/>
          </a:ln>
        </p:spPr>
        <p:txBody>
          <a:bodyPr anchorCtr="0" anchor="t" bIns="0" lIns="0" spcFirstLastPara="1" rIns="0" wrap="square" tIns="0">
            <a:spAutoFit/>
          </a:bodyPr>
          <a:lstStyle/>
          <a:p>
            <a:pPr indent="0" lvl="0" marL="0" marR="0" rtl="0" algn="l">
              <a:lnSpc>
                <a:spcPct val="95006"/>
              </a:lnSpc>
              <a:spcBef>
                <a:spcPts val="0"/>
              </a:spcBef>
              <a:spcAft>
                <a:spcPts val="0"/>
              </a:spcAft>
              <a:buClr>
                <a:srgbClr val="000000"/>
              </a:buClr>
              <a:buSzPts val="1562"/>
              <a:buFont typeface="Arial"/>
              <a:buNone/>
            </a:pPr>
            <a:r>
              <a:rPr b="0" i="0" lang="en-US" sz="1562" u="none" cap="none" strike="noStrike">
                <a:solidFill>
                  <a:srgbClr val="FFFFFF"/>
                </a:solidFill>
                <a:latin typeface="Helvetica Neue"/>
                <a:ea typeface="Helvetica Neue"/>
                <a:cs typeface="Helvetica Neue"/>
                <a:sym typeface="Helvetica Neue"/>
              </a:rPr>
              <a:t>youtube.com/kmSqfCWQSiY</a:t>
            </a:r>
            <a:endParaRPr b="0" i="0" sz="1400" u="none" cap="none" strike="noStrike">
              <a:solidFill>
                <a:srgbClr val="000000"/>
              </a:solidFill>
              <a:latin typeface="Arial"/>
              <a:ea typeface="Arial"/>
              <a:cs typeface="Arial"/>
              <a:sym typeface="Arial"/>
            </a:endParaRPr>
          </a:p>
        </p:txBody>
      </p:sp>
      <p:sp>
        <p:nvSpPr>
          <p:cNvPr id="282" name="Google Shape;282;p14"/>
          <p:cNvSpPr txBox="1"/>
          <p:nvPr/>
        </p:nvSpPr>
        <p:spPr>
          <a:xfrm>
            <a:off x="2731451" y="700228"/>
            <a:ext cx="3042684" cy="7620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3000"/>
              <a:buFont typeface="Arial"/>
              <a:buNone/>
            </a:pPr>
            <a:r>
              <a:rPr b="1" i="0" lang="en-US" sz="3000" u="none" cap="none" strike="noStrike">
                <a:solidFill>
                  <a:srgbClr val="FFFFFF"/>
                </a:solidFill>
                <a:latin typeface="Roboto"/>
                <a:ea typeface="Roboto"/>
                <a:cs typeface="Roboto"/>
                <a:sym typeface="Roboto"/>
              </a:rPr>
              <a:t>SOCIAL MEDIA</a:t>
            </a:r>
            <a:endParaRPr b="0" i="0" sz="140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3000"/>
              <a:buFont typeface="Arial"/>
              <a:buNone/>
            </a:pPr>
            <a:r>
              <a:rPr b="1" i="0" lang="en-US" sz="3000" u="none" cap="none" strike="noStrike">
                <a:solidFill>
                  <a:srgbClr val="FFFFFF"/>
                </a:solidFill>
                <a:latin typeface="Roboto"/>
                <a:ea typeface="Roboto"/>
                <a:cs typeface="Roboto"/>
                <a:sym typeface="Roboto"/>
              </a:rPr>
              <a:t>PROFILES</a:t>
            </a:r>
            <a:endParaRPr b="0" i="0" sz="1400" u="none" cap="none" strike="noStrike">
              <a:solidFill>
                <a:srgbClr val="000000"/>
              </a:solidFill>
              <a:latin typeface="Arial"/>
              <a:ea typeface="Arial"/>
              <a:cs typeface="Arial"/>
              <a:sym typeface="Arial"/>
            </a:endParaRPr>
          </a:p>
        </p:txBody>
      </p:sp>
      <p:sp>
        <p:nvSpPr>
          <p:cNvPr id="283" name="Google Shape;283;p14"/>
          <p:cNvSpPr txBox="1"/>
          <p:nvPr/>
        </p:nvSpPr>
        <p:spPr>
          <a:xfrm>
            <a:off x="2731451" y="5149592"/>
            <a:ext cx="3042684" cy="7620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3000"/>
              <a:buFont typeface="Arial"/>
              <a:buNone/>
            </a:pPr>
            <a:r>
              <a:rPr b="1" i="0" lang="en-US" sz="3000" u="none" cap="none" strike="noStrike">
                <a:solidFill>
                  <a:srgbClr val="FFFFFF"/>
                </a:solidFill>
                <a:latin typeface="Roboto"/>
                <a:ea typeface="Roboto"/>
                <a:cs typeface="Roboto"/>
                <a:sym typeface="Roboto"/>
              </a:rPr>
              <a:t>CONTACT INFORMATION</a:t>
            </a:r>
            <a:endParaRPr b="0" i="0" sz="1400" u="none" cap="none" strike="noStrike">
              <a:solidFill>
                <a:srgbClr val="000000"/>
              </a:solidFill>
              <a:latin typeface="Arial"/>
              <a:ea typeface="Arial"/>
              <a:cs typeface="Arial"/>
              <a:sym typeface="Arial"/>
            </a:endParaRPr>
          </a:p>
        </p:txBody>
      </p:sp>
      <p:sp>
        <p:nvSpPr>
          <p:cNvPr id="284" name="Google Shape;284;p14"/>
          <p:cNvSpPr txBox="1"/>
          <p:nvPr/>
        </p:nvSpPr>
        <p:spPr>
          <a:xfrm>
            <a:off x="2731451" y="8169022"/>
            <a:ext cx="3042684" cy="762001"/>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rgbClr val="000000"/>
              </a:buClr>
              <a:buSzPts val="3000"/>
              <a:buFont typeface="Arial"/>
              <a:buNone/>
            </a:pPr>
            <a:r>
              <a:rPr b="1" i="0" lang="en-US" sz="3000" u="none" cap="none" strike="noStrike">
                <a:solidFill>
                  <a:srgbClr val="FFFFFF"/>
                </a:solidFill>
                <a:latin typeface="Roboto"/>
                <a:ea typeface="Roboto"/>
                <a:cs typeface="Roboto"/>
                <a:sym typeface="Roboto"/>
              </a:rPr>
              <a:t>ADDITIONAL 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63F2"/>
            </a:gs>
            <a:gs pos="100000">
              <a:srgbClr val="38CE8F"/>
            </a:gs>
          </a:gsLst>
          <a:lin ang="5400000" scaled="0"/>
        </a:gradFill>
      </p:bgPr>
    </p:bg>
    <p:spTree>
      <p:nvGrpSpPr>
        <p:cNvPr id="96" name="Shape 96"/>
        <p:cNvGrpSpPr/>
        <p:nvPr/>
      </p:nvGrpSpPr>
      <p:grpSpPr>
        <a:xfrm>
          <a:off x="0" y="0"/>
          <a:ext cx="0" cy="0"/>
          <a:chOff x="0" y="0"/>
          <a:chExt cx="0" cy="0"/>
        </a:xfrm>
      </p:grpSpPr>
      <p:cxnSp>
        <p:nvCxnSpPr>
          <p:cNvPr id="97" name="Google Shape;97;p3"/>
          <p:cNvCxnSpPr/>
          <p:nvPr/>
        </p:nvCxnSpPr>
        <p:spPr>
          <a:xfrm>
            <a:off x="453786" y="1407700"/>
            <a:ext cx="6674307" cy="0"/>
          </a:xfrm>
          <a:prstGeom prst="straightConnector1">
            <a:avLst/>
          </a:prstGeom>
          <a:noFill/>
          <a:ln cap="flat" cmpd="sng" w="9525">
            <a:solidFill>
              <a:srgbClr val="FFFFFF">
                <a:alpha val="50980"/>
              </a:srgbClr>
            </a:solidFill>
            <a:prstDash val="solid"/>
            <a:round/>
            <a:headEnd len="sm" w="sm" type="none"/>
            <a:tailEnd len="sm" w="sm" type="none"/>
          </a:ln>
        </p:spPr>
      </p:cxnSp>
      <p:sp>
        <p:nvSpPr>
          <p:cNvPr id="98" name="Google Shape;98;p3"/>
          <p:cNvSpPr/>
          <p:nvPr/>
        </p:nvSpPr>
        <p:spPr>
          <a:xfrm>
            <a:off x="6973579" y="518144"/>
            <a:ext cx="154514" cy="153355"/>
          </a:xfrm>
          <a:custGeom>
            <a:rect b="b" l="l" r="r" t="t"/>
            <a:pathLst>
              <a:path extrusionOk="0" h="153355" w="154514">
                <a:moveTo>
                  <a:pt x="0" y="0"/>
                </a:moveTo>
                <a:lnTo>
                  <a:pt x="154514" y="0"/>
                </a:lnTo>
                <a:lnTo>
                  <a:pt x="154514" y="153354"/>
                </a:lnTo>
                <a:lnTo>
                  <a:pt x="0" y="153354"/>
                </a:lnTo>
                <a:lnTo>
                  <a:pt x="0" y="0"/>
                </a:lnTo>
                <a:close/>
              </a:path>
            </a:pathLst>
          </a:custGeom>
          <a:blipFill rotWithShape="1">
            <a:blip r:embed="rId3">
              <a:alphaModFix/>
            </a:blip>
            <a:stretch>
              <a:fillRect b="0" l="0" r="0" t="0"/>
            </a:stretch>
          </a:blipFill>
          <a:ln>
            <a:noFill/>
          </a:ln>
        </p:spPr>
      </p:sp>
      <p:sp>
        <p:nvSpPr>
          <p:cNvPr id="99" name="Google Shape;99;p3"/>
          <p:cNvSpPr txBox="1"/>
          <p:nvPr/>
        </p:nvSpPr>
        <p:spPr>
          <a:xfrm>
            <a:off x="889375" y="346700"/>
            <a:ext cx="5781300" cy="4242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3300"/>
              <a:buFont typeface="Arial"/>
              <a:buNone/>
            </a:pPr>
            <a:r>
              <a:rPr b="1" i="0" lang="en-US" sz="2900" u="none" cap="none" strike="noStrike">
                <a:solidFill>
                  <a:srgbClr val="FFFFFF"/>
                </a:solidFill>
                <a:latin typeface="Roboto"/>
                <a:ea typeface="Roboto"/>
                <a:cs typeface="Roboto"/>
                <a:sym typeface="Roboto"/>
              </a:rPr>
              <a:t>#MegaMall Powered by I</a:t>
            </a:r>
            <a:r>
              <a:rPr b="1" lang="en-US" sz="2900">
                <a:solidFill>
                  <a:srgbClr val="FFFFFF"/>
                </a:solidFill>
                <a:latin typeface="Roboto"/>
                <a:ea typeface="Roboto"/>
                <a:cs typeface="Roboto"/>
                <a:sym typeface="Roboto"/>
              </a:rPr>
              <a:t>GC</a:t>
            </a:r>
            <a:endParaRPr b="0" i="0" sz="100" u="none" cap="none" strike="noStrike">
              <a:solidFill>
                <a:srgbClr val="000000"/>
              </a:solidFill>
              <a:latin typeface="Arial"/>
              <a:ea typeface="Arial"/>
              <a:cs typeface="Arial"/>
              <a:sym typeface="Arial"/>
            </a:endParaRPr>
          </a:p>
        </p:txBody>
      </p:sp>
      <p:sp>
        <p:nvSpPr>
          <p:cNvPr id="100" name="Google Shape;100;p3"/>
          <p:cNvSpPr txBox="1"/>
          <p:nvPr/>
        </p:nvSpPr>
        <p:spPr>
          <a:xfrm>
            <a:off x="1167675" y="1763124"/>
            <a:ext cx="6063300" cy="184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0" i="0" lang="en-US" sz="1300" u="none" cap="none" strike="noStrike">
                <a:solidFill>
                  <a:srgbClr val="FFFFFF"/>
                </a:solidFill>
                <a:latin typeface="Roboto"/>
                <a:ea typeface="Roboto"/>
                <a:cs typeface="Roboto"/>
                <a:sym typeface="Roboto"/>
              </a:rPr>
              <a:t>10 exclusive partner brands, we are launching a coordinated, multi-brand mega mall campaign</a:t>
            </a:r>
            <a:endParaRPr b="0" i="0" sz="1300" u="none" cap="none" strike="noStrike">
              <a:solidFill>
                <a:srgbClr val="FFFFFF"/>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rPr b="0" i="0" lang="en-US" sz="1300" u="none" cap="none" strike="noStrike">
                <a:solidFill>
                  <a:srgbClr val="FFFFFF"/>
                </a:solidFill>
                <a:latin typeface="Roboto"/>
                <a:ea typeface="Roboto"/>
                <a:cs typeface="Roboto"/>
                <a:sym typeface="Roboto"/>
              </a:rPr>
              <a:t>Each brand features its own exclusive, location-based Pop up story that delivers a unique, audience-driven brand story.</a:t>
            </a:r>
            <a:endParaRPr b="0" i="0" sz="1300" u="none" cap="none" strike="noStrike">
              <a:solidFill>
                <a:srgbClr val="FFFFFF"/>
              </a:solidFill>
              <a:latin typeface="Roboto"/>
              <a:ea typeface="Roboto"/>
              <a:cs typeface="Roboto"/>
              <a:sym typeface="Roboto"/>
            </a:endParaRPr>
          </a:p>
          <a:p>
            <a:pPr indent="0" lvl="0" marL="0" marR="0" rtl="0" algn="l">
              <a:lnSpc>
                <a:spcPct val="115000"/>
              </a:lnSpc>
              <a:spcBef>
                <a:spcPts val="1200"/>
              </a:spcBef>
              <a:spcAft>
                <a:spcPts val="1200"/>
              </a:spcAft>
              <a:buClr>
                <a:schemeClr val="dk1"/>
              </a:buClr>
              <a:buSzPts val="1100"/>
              <a:buFont typeface="Arial"/>
              <a:buNone/>
            </a:pPr>
            <a:r>
              <a:rPr b="0" i="0" lang="en-US" sz="1300" u="none" cap="none" strike="noStrike">
                <a:solidFill>
                  <a:srgbClr val="FFFFFF"/>
                </a:solidFill>
                <a:latin typeface="Roboto"/>
                <a:ea typeface="Roboto"/>
                <a:cs typeface="Roboto"/>
                <a:sym typeface="Roboto"/>
              </a:rPr>
              <a:t>With exclusive, hard-to-get drops from top brands, mega prizes, and strategically coordinated clues, we’re crafting an unforgettable customer experience.</a:t>
            </a:r>
            <a:endParaRPr b="0" i="0" sz="1300" u="none" cap="none" strike="noStrike">
              <a:solidFill>
                <a:srgbClr val="000000"/>
              </a:solidFill>
              <a:latin typeface="Roboto"/>
              <a:ea typeface="Roboto"/>
              <a:cs typeface="Roboto"/>
              <a:sym typeface="Roboto"/>
            </a:endParaRPr>
          </a:p>
        </p:txBody>
      </p:sp>
      <p:sp>
        <p:nvSpPr>
          <p:cNvPr id="101" name="Google Shape;101;p3"/>
          <p:cNvSpPr txBox="1"/>
          <p:nvPr/>
        </p:nvSpPr>
        <p:spPr>
          <a:xfrm>
            <a:off x="453775" y="9510751"/>
            <a:ext cx="6552600" cy="623400"/>
          </a:xfrm>
          <a:prstGeom prst="rect">
            <a:avLst/>
          </a:prstGeom>
          <a:noFill/>
          <a:ln>
            <a:noFill/>
          </a:ln>
        </p:spPr>
        <p:txBody>
          <a:bodyPr anchorCtr="0" anchor="t" bIns="91425" lIns="91425" spcFirstLastPara="1" rIns="91425" wrap="square" tIns="91425">
            <a:spAutoFit/>
          </a:bodyPr>
          <a:lstStyle/>
          <a:p>
            <a:pPr indent="0" lvl="0" marL="0" marR="0" rtl="0" algn="ctr">
              <a:lnSpc>
                <a:spcPct val="95000"/>
              </a:lnSpc>
              <a:spcBef>
                <a:spcPts val="0"/>
              </a:spcBef>
              <a:spcAft>
                <a:spcPts val="0"/>
              </a:spcAft>
              <a:buClr>
                <a:srgbClr val="000000"/>
              </a:buClr>
              <a:buSzPts val="2000"/>
              <a:buFont typeface="Arial"/>
              <a:buNone/>
            </a:pPr>
            <a:r>
              <a:rPr b="1" i="0" lang="en-US" sz="1500" u="none" cap="none" strike="noStrike">
                <a:solidFill>
                  <a:schemeClr val="lt1"/>
                </a:solidFill>
                <a:latin typeface="Roboto"/>
                <a:ea typeface="Roboto"/>
                <a:cs typeface="Roboto"/>
                <a:sym typeface="Roboto"/>
              </a:rPr>
              <a:t>Example pop up store: Our platform is the one stop shop for the APP build, hunt, clues, store tech, data, fulfilment and redemption for the campaign </a:t>
            </a:r>
            <a:endParaRPr b="1" i="0" sz="500" u="none" cap="none" strike="noStrike">
              <a:solidFill>
                <a:schemeClr val="lt1"/>
              </a:solidFill>
              <a:latin typeface="Roboto"/>
              <a:ea typeface="Roboto"/>
              <a:cs typeface="Roboto"/>
              <a:sym typeface="Roboto"/>
            </a:endParaRPr>
          </a:p>
        </p:txBody>
      </p:sp>
      <p:sp>
        <p:nvSpPr>
          <p:cNvPr id="102" name="Google Shape;102;p3"/>
          <p:cNvSpPr/>
          <p:nvPr/>
        </p:nvSpPr>
        <p:spPr>
          <a:xfrm>
            <a:off x="588519" y="1818546"/>
            <a:ext cx="517631" cy="517631"/>
          </a:xfrm>
          <a:prstGeom prst="ellipse">
            <a:avLst/>
          </a:prstGeom>
          <a:solidFill>
            <a:srgbClr val="38CE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 name="Google Shape;103;p3"/>
          <p:cNvSpPr/>
          <p:nvPr/>
        </p:nvSpPr>
        <p:spPr>
          <a:xfrm>
            <a:off x="587681" y="2387263"/>
            <a:ext cx="517500" cy="517500"/>
          </a:xfrm>
          <a:prstGeom prst="ellipse">
            <a:avLst/>
          </a:prstGeom>
          <a:solidFill>
            <a:srgbClr val="38CE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 name="Google Shape;104;p3"/>
          <p:cNvSpPr/>
          <p:nvPr/>
        </p:nvSpPr>
        <p:spPr>
          <a:xfrm>
            <a:off x="587744" y="3014662"/>
            <a:ext cx="517500" cy="517500"/>
          </a:xfrm>
          <a:prstGeom prst="ellipse">
            <a:avLst/>
          </a:prstGeom>
          <a:solidFill>
            <a:srgbClr val="38CE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 name="Google Shape;105;p3"/>
          <p:cNvSpPr txBox="1"/>
          <p:nvPr/>
        </p:nvSpPr>
        <p:spPr>
          <a:xfrm>
            <a:off x="597913" y="1826762"/>
            <a:ext cx="517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Roboto"/>
                <a:ea typeface="Roboto"/>
                <a:cs typeface="Roboto"/>
                <a:sym typeface="Roboto"/>
              </a:rPr>
              <a:t>1 </a:t>
            </a:r>
            <a:endParaRPr b="1" i="0" sz="2800" u="none" cap="none" strike="noStrike">
              <a:solidFill>
                <a:srgbClr val="000000"/>
              </a:solidFill>
              <a:latin typeface="Arial"/>
              <a:ea typeface="Arial"/>
              <a:cs typeface="Arial"/>
              <a:sym typeface="Arial"/>
            </a:endParaRPr>
          </a:p>
        </p:txBody>
      </p:sp>
      <p:sp>
        <p:nvSpPr>
          <p:cNvPr id="106" name="Google Shape;106;p3"/>
          <p:cNvSpPr txBox="1"/>
          <p:nvPr/>
        </p:nvSpPr>
        <p:spPr>
          <a:xfrm>
            <a:off x="587753" y="2450483"/>
            <a:ext cx="517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Roboto"/>
                <a:ea typeface="Roboto"/>
                <a:cs typeface="Roboto"/>
                <a:sym typeface="Roboto"/>
              </a:rPr>
              <a:t>2 </a:t>
            </a:r>
            <a:endParaRPr b="1" i="0" sz="2800" u="none" cap="none" strike="noStrike">
              <a:solidFill>
                <a:srgbClr val="000000"/>
              </a:solidFill>
              <a:latin typeface="Arial"/>
              <a:ea typeface="Arial"/>
              <a:cs typeface="Arial"/>
              <a:sym typeface="Arial"/>
            </a:endParaRPr>
          </a:p>
        </p:txBody>
      </p:sp>
      <p:sp>
        <p:nvSpPr>
          <p:cNvPr id="107" name="Google Shape;107;p3"/>
          <p:cNvSpPr txBox="1"/>
          <p:nvPr/>
        </p:nvSpPr>
        <p:spPr>
          <a:xfrm>
            <a:off x="587753" y="3011805"/>
            <a:ext cx="517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Roboto"/>
                <a:ea typeface="Roboto"/>
                <a:cs typeface="Roboto"/>
                <a:sym typeface="Roboto"/>
              </a:rPr>
              <a:t>3 </a:t>
            </a:r>
            <a:endParaRPr b="1" i="0" sz="2800" u="none" cap="none" strike="noStrike">
              <a:solidFill>
                <a:srgbClr val="000000"/>
              </a:solidFill>
              <a:latin typeface="Arial"/>
              <a:ea typeface="Arial"/>
              <a:cs typeface="Arial"/>
              <a:sym typeface="Arial"/>
            </a:endParaRPr>
          </a:p>
        </p:txBody>
      </p:sp>
      <p:pic>
        <p:nvPicPr>
          <p:cNvPr id="108" name="Google Shape;108;p3" title="McoBeauty Experience IGC Team C testing outside">
            <a:hlinkClick r:id="rId4"/>
          </p:cNvPr>
          <p:cNvPicPr preferRelativeResize="0"/>
          <p:nvPr/>
        </p:nvPicPr>
        <p:blipFill rotWithShape="1">
          <a:blip r:embed="rId5">
            <a:alphaModFix/>
          </a:blip>
          <a:srcRect b="0" l="0" r="0" t="0"/>
          <a:stretch/>
        </p:blipFill>
        <p:spPr>
          <a:xfrm>
            <a:off x="389650" y="5747534"/>
            <a:ext cx="6777200" cy="3812191"/>
          </a:xfrm>
          <a:prstGeom prst="rect">
            <a:avLst/>
          </a:prstGeom>
          <a:noFill/>
          <a:ln>
            <a:noFill/>
          </a:ln>
        </p:spPr>
      </p:pic>
      <p:sp>
        <p:nvSpPr>
          <p:cNvPr id="109" name="Google Shape;109;p3"/>
          <p:cNvSpPr txBox="1"/>
          <p:nvPr/>
        </p:nvSpPr>
        <p:spPr>
          <a:xfrm>
            <a:off x="453775" y="3709600"/>
            <a:ext cx="6552600" cy="1939500"/>
          </a:xfrm>
          <a:prstGeom prst="rect">
            <a:avLst/>
          </a:prstGeom>
          <a:noFill/>
          <a:ln>
            <a:noFill/>
          </a:ln>
        </p:spPr>
        <p:txBody>
          <a:bodyPr anchorCtr="0" anchor="t" bIns="91425" lIns="91425" spcFirstLastPara="1" rIns="91425" wrap="square" tIns="91425">
            <a:spAutoFit/>
          </a:bodyPr>
          <a:lstStyle/>
          <a:p>
            <a:pPr indent="0" lvl="0" marL="457200" marR="0" rtl="0" algn="ctr">
              <a:lnSpc>
                <a:spcPct val="95000"/>
              </a:lnSpc>
              <a:spcBef>
                <a:spcPts val="0"/>
              </a:spcBef>
              <a:spcAft>
                <a:spcPts val="0"/>
              </a:spcAft>
              <a:buClr>
                <a:srgbClr val="000000"/>
              </a:buClr>
              <a:buSzPts val="1500"/>
              <a:buFont typeface="Arial"/>
              <a:buNone/>
            </a:pPr>
            <a:r>
              <a:rPr b="1" i="0" lang="en-US" sz="1500" u="none" cap="none" strike="noStrike">
                <a:solidFill>
                  <a:schemeClr val="lt1"/>
                </a:solidFill>
                <a:latin typeface="Roboto"/>
                <a:ea typeface="Roboto"/>
                <a:cs typeface="Roboto"/>
                <a:sym typeface="Roboto"/>
              </a:rPr>
              <a:t>We’re specifically targeting a young teen demographic—fans of artists like Taylor Swift and Sabrina Carpenter—by partnering with desirable brands in food, fashion, and beauty that resonate with their interests. It’s a coordinated marketing effort designed to align perfectly with their lifestyle and preferences</a:t>
            </a:r>
            <a:endParaRPr b="1" i="0" sz="1500" u="none" cap="none" strike="noStrike">
              <a:solidFill>
                <a:schemeClr val="lt1"/>
              </a:solidFill>
              <a:latin typeface="Roboto"/>
              <a:ea typeface="Roboto"/>
              <a:cs typeface="Roboto"/>
              <a:sym typeface="Roboto"/>
            </a:endParaRPr>
          </a:p>
          <a:p>
            <a:pPr indent="0" lvl="0" marL="457200" marR="0" rtl="0" algn="ctr">
              <a:lnSpc>
                <a:spcPct val="95000"/>
              </a:lnSpc>
              <a:spcBef>
                <a:spcPts val="0"/>
              </a:spcBef>
              <a:spcAft>
                <a:spcPts val="0"/>
              </a:spcAft>
              <a:buClr>
                <a:srgbClr val="000000"/>
              </a:buClr>
              <a:buSzPts val="1500"/>
              <a:buFont typeface="Arial"/>
              <a:buNone/>
            </a:pPr>
            <a:r>
              <a:t/>
            </a:r>
            <a:endParaRPr b="1" i="0" sz="1500" u="none" cap="none" strike="noStrike">
              <a:solidFill>
                <a:schemeClr val="lt1"/>
              </a:solidFill>
              <a:latin typeface="Roboto"/>
              <a:ea typeface="Roboto"/>
              <a:cs typeface="Roboto"/>
              <a:sym typeface="Roboto"/>
            </a:endParaRPr>
          </a:p>
          <a:p>
            <a:pPr indent="0" lvl="0" marL="457200" marR="0" rtl="0" algn="ctr">
              <a:lnSpc>
                <a:spcPct val="95000"/>
              </a:lnSpc>
              <a:spcBef>
                <a:spcPts val="0"/>
              </a:spcBef>
              <a:spcAft>
                <a:spcPts val="0"/>
              </a:spcAft>
              <a:buClr>
                <a:srgbClr val="000000"/>
              </a:buClr>
              <a:buSzPts val="1500"/>
              <a:buFont typeface="Arial"/>
              <a:buNone/>
            </a:pPr>
            <a:r>
              <a:rPr b="1" i="0" lang="en-US" sz="1500" u="none" cap="none" strike="noStrike">
                <a:solidFill>
                  <a:schemeClr val="lt1"/>
                </a:solidFill>
                <a:latin typeface="Roboto"/>
                <a:ea typeface="Roboto"/>
                <a:cs typeface="Roboto"/>
                <a:sym typeface="Roboto"/>
              </a:rPr>
              <a:t>Ongoing clue drop events are in place for fashion, auto, fitness, groceries and sport as our system is built for global ongoing.</a:t>
            </a:r>
            <a:endParaRPr b="1" i="0" sz="1500" u="none" cap="none" strike="noStrike">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63F2"/>
            </a:gs>
            <a:gs pos="100000">
              <a:srgbClr val="38CE8F"/>
            </a:gs>
          </a:gsLst>
          <a:lin ang="5400000" scaled="0"/>
        </a:gradFill>
      </p:bgPr>
    </p:bg>
    <p:spTree>
      <p:nvGrpSpPr>
        <p:cNvPr id="113" name="Shape 113"/>
        <p:cNvGrpSpPr/>
        <p:nvPr/>
      </p:nvGrpSpPr>
      <p:grpSpPr>
        <a:xfrm>
          <a:off x="0" y="0"/>
          <a:ext cx="0" cy="0"/>
          <a:chOff x="0" y="0"/>
          <a:chExt cx="0" cy="0"/>
        </a:xfrm>
      </p:grpSpPr>
      <p:cxnSp>
        <p:nvCxnSpPr>
          <p:cNvPr id="114" name="Google Shape;114;p2"/>
          <p:cNvCxnSpPr/>
          <p:nvPr/>
        </p:nvCxnSpPr>
        <p:spPr>
          <a:xfrm>
            <a:off x="453786" y="1666315"/>
            <a:ext cx="6674307" cy="0"/>
          </a:xfrm>
          <a:prstGeom prst="straightConnector1">
            <a:avLst/>
          </a:prstGeom>
          <a:noFill/>
          <a:ln cap="flat" cmpd="sng" w="9525">
            <a:solidFill>
              <a:srgbClr val="FFFFFF">
                <a:alpha val="50980"/>
              </a:srgbClr>
            </a:solidFill>
            <a:prstDash val="solid"/>
            <a:round/>
            <a:headEnd len="sm" w="sm" type="none"/>
            <a:tailEnd len="sm" w="sm" type="none"/>
          </a:ln>
        </p:spPr>
      </p:cxnSp>
      <p:sp>
        <p:nvSpPr>
          <p:cNvPr id="115" name="Google Shape;115;p2"/>
          <p:cNvSpPr/>
          <p:nvPr/>
        </p:nvSpPr>
        <p:spPr>
          <a:xfrm>
            <a:off x="7131799" y="486374"/>
            <a:ext cx="154514" cy="153355"/>
          </a:xfrm>
          <a:custGeom>
            <a:rect b="b" l="l" r="r" t="t"/>
            <a:pathLst>
              <a:path extrusionOk="0" h="153355" w="154514">
                <a:moveTo>
                  <a:pt x="0" y="0"/>
                </a:moveTo>
                <a:lnTo>
                  <a:pt x="154514" y="0"/>
                </a:lnTo>
                <a:lnTo>
                  <a:pt x="154514" y="153354"/>
                </a:lnTo>
                <a:lnTo>
                  <a:pt x="0" y="153354"/>
                </a:lnTo>
                <a:lnTo>
                  <a:pt x="0" y="0"/>
                </a:lnTo>
                <a:close/>
              </a:path>
            </a:pathLst>
          </a:custGeom>
          <a:blipFill rotWithShape="1">
            <a:blip r:embed="rId3">
              <a:alphaModFix/>
            </a:blip>
            <a:stretch>
              <a:fillRect b="0" l="0" r="0" t="0"/>
            </a:stretch>
          </a:blipFill>
          <a:ln>
            <a:noFill/>
          </a:ln>
        </p:spPr>
      </p:sp>
      <p:sp>
        <p:nvSpPr>
          <p:cNvPr id="116" name="Google Shape;116;p2"/>
          <p:cNvSpPr txBox="1"/>
          <p:nvPr/>
        </p:nvSpPr>
        <p:spPr>
          <a:xfrm>
            <a:off x="441096" y="346700"/>
            <a:ext cx="6674400" cy="8775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2800"/>
              <a:buFont typeface="Arial"/>
              <a:buNone/>
            </a:pPr>
            <a:r>
              <a:rPr b="1" i="0" lang="en-US" sz="2000" u="none" cap="none" strike="noStrike">
                <a:solidFill>
                  <a:srgbClr val="FFFFFF"/>
                </a:solidFill>
                <a:latin typeface="Roboto"/>
                <a:ea typeface="Roboto"/>
                <a:cs typeface="Roboto"/>
                <a:sym typeface="Roboto"/>
              </a:rPr>
              <a:t>Create an immersive brand experience through an interactive Virtual Reality pop-up store — with clue-based locations revealed on social media. #MegaMall</a:t>
            </a:r>
            <a:endParaRPr b="0" i="0" sz="600" u="none" cap="none" strike="noStrike">
              <a:solidFill>
                <a:srgbClr val="000000"/>
              </a:solidFill>
              <a:latin typeface="Arial"/>
              <a:ea typeface="Arial"/>
              <a:cs typeface="Arial"/>
              <a:sym typeface="Arial"/>
            </a:endParaRPr>
          </a:p>
        </p:txBody>
      </p:sp>
      <p:sp>
        <p:nvSpPr>
          <p:cNvPr id="117" name="Google Shape;117;p2"/>
          <p:cNvSpPr txBox="1"/>
          <p:nvPr/>
        </p:nvSpPr>
        <p:spPr>
          <a:xfrm>
            <a:off x="1269275" y="5478450"/>
            <a:ext cx="5788500" cy="19521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2893"/>
              </a:spcBef>
              <a:spcAft>
                <a:spcPts val="0"/>
              </a:spcAft>
              <a:buClr>
                <a:srgbClr val="000000"/>
              </a:buClr>
              <a:buSzPts val="1100"/>
              <a:buFont typeface="Arial"/>
              <a:buNone/>
            </a:pPr>
            <a:r>
              <a:rPr b="1" i="0" lang="en-US" sz="1100" u="none" cap="none" strike="noStrike">
                <a:solidFill>
                  <a:schemeClr val="lt1"/>
                </a:solidFill>
                <a:latin typeface="Roboto"/>
                <a:ea typeface="Roboto"/>
                <a:cs typeface="Roboto"/>
                <a:sym typeface="Roboto"/>
              </a:rPr>
              <a:t>Q: Do brands get their own app? Is it standalone, part of their existing app, or within the MegaMall app? A: We offer all options—standalone, integrated into the brand’s existing app, or within the MegaMall app—depending on budget and timeline. Integrating with an existing app may take longer due to coordination with the brand’s current team and framework.</a:t>
            </a:r>
            <a:endParaRPr b="1" i="0" sz="1100" u="none" cap="none" strike="noStrike">
              <a:solidFill>
                <a:schemeClr val="lt1"/>
              </a:solidFill>
              <a:latin typeface="Roboto"/>
              <a:ea typeface="Roboto"/>
              <a:cs typeface="Roboto"/>
              <a:sym typeface="Roboto"/>
            </a:endParaRPr>
          </a:p>
          <a:p>
            <a:pPr indent="0" lvl="0" marL="0" marR="0" rtl="0" algn="l">
              <a:lnSpc>
                <a:spcPct val="110000"/>
              </a:lnSpc>
              <a:spcBef>
                <a:spcPts val="2893"/>
              </a:spcBef>
              <a:spcAft>
                <a:spcPts val="0"/>
              </a:spcAft>
              <a:buClr>
                <a:srgbClr val="000000"/>
              </a:buClr>
              <a:buSzPts val="1100"/>
              <a:buFont typeface="Arial"/>
              <a:buNone/>
            </a:pPr>
            <a:r>
              <a:rPr b="1" i="0" lang="en-US" sz="1100" u="none" cap="none" strike="noStrike">
                <a:solidFill>
                  <a:schemeClr val="lt1"/>
                </a:solidFill>
                <a:latin typeface="Roboto"/>
                <a:ea typeface="Roboto"/>
                <a:cs typeface="Roboto"/>
                <a:sym typeface="Roboto"/>
              </a:rPr>
              <a:t>Q: How much space is needed, and what kind of location?A: We’ve tested in publicly accessible areas and can suggest ideal spots. The space depends on your store layout, as the experience is life-sized—users walk through it just like a real store.</a:t>
            </a:r>
            <a:endParaRPr b="1" i="0" sz="1100" u="none" cap="none" strike="noStrike">
              <a:solidFill>
                <a:schemeClr val="lt1"/>
              </a:solidFill>
              <a:latin typeface="Roboto"/>
              <a:ea typeface="Roboto"/>
              <a:cs typeface="Roboto"/>
              <a:sym typeface="Roboto"/>
            </a:endParaRPr>
          </a:p>
          <a:p>
            <a:pPr indent="0" lvl="0" marL="0" marR="0" rtl="0" algn="l">
              <a:lnSpc>
                <a:spcPct val="110000"/>
              </a:lnSpc>
              <a:spcBef>
                <a:spcPts val="3179"/>
              </a:spcBef>
              <a:spcAft>
                <a:spcPts val="0"/>
              </a:spcAft>
              <a:buClr>
                <a:srgbClr val="000000"/>
              </a:buClr>
              <a:buSzPts val="1100"/>
              <a:buFont typeface="Arial"/>
              <a:buNone/>
            </a:pPr>
            <a:r>
              <a:rPr b="1" i="0" lang="en-US" sz="1100" u="none" cap="none" strike="noStrike">
                <a:solidFill>
                  <a:schemeClr val="lt1"/>
                </a:solidFill>
                <a:latin typeface="Roboto"/>
                <a:ea typeface="Roboto"/>
                <a:cs typeface="Roboto"/>
                <a:sym typeface="Roboto"/>
              </a:rPr>
              <a:t>Q: What happens if it rains or it’s nighttime? A: Our tests show users stay engaged rain or shine. Plus, our system lets you control when and how promotions are released.</a:t>
            </a:r>
            <a:endParaRPr b="1" i="0" sz="1100" u="none" cap="none" strike="noStrike">
              <a:solidFill>
                <a:schemeClr val="lt1"/>
              </a:solidFill>
              <a:latin typeface="Roboto"/>
              <a:ea typeface="Roboto"/>
              <a:cs typeface="Roboto"/>
              <a:sym typeface="Roboto"/>
            </a:endParaRPr>
          </a:p>
          <a:p>
            <a:pPr indent="0" lvl="0" marL="0" marR="0" rtl="0" algn="l">
              <a:lnSpc>
                <a:spcPct val="110000"/>
              </a:lnSpc>
              <a:spcBef>
                <a:spcPts val="3179"/>
              </a:spcBef>
              <a:spcAft>
                <a:spcPts val="0"/>
              </a:spcAft>
              <a:buClr>
                <a:srgbClr val="000000"/>
              </a:buClr>
              <a:buSzPts val="1100"/>
              <a:buFont typeface="Arial"/>
              <a:buNone/>
            </a:pPr>
            <a:r>
              <a:rPr b="1" i="0" lang="en-US" sz="1100" u="none" cap="none" strike="noStrike">
                <a:solidFill>
                  <a:schemeClr val="lt1"/>
                </a:solidFill>
                <a:latin typeface="Roboto"/>
                <a:ea typeface="Roboto"/>
                <a:cs typeface="Roboto"/>
                <a:sym typeface="Roboto"/>
              </a:rPr>
              <a:t>Q: Can we reuse the software? or make changes later A: Yes, it’s built for ongoing or seasonal use. For example, MegaMall will run again in December and January School holidays, or whenever brands desire.</a:t>
            </a:r>
            <a:endParaRPr b="1" i="0" sz="1100" u="none" cap="none" strike="noStrike">
              <a:solidFill>
                <a:schemeClr val="lt1"/>
              </a:solidFill>
              <a:latin typeface="Roboto"/>
              <a:ea typeface="Roboto"/>
              <a:cs typeface="Roboto"/>
              <a:sym typeface="Roboto"/>
            </a:endParaRPr>
          </a:p>
          <a:p>
            <a:pPr indent="0" lvl="0" marL="0" marR="0" rtl="0" algn="l">
              <a:lnSpc>
                <a:spcPct val="110000"/>
              </a:lnSpc>
              <a:spcBef>
                <a:spcPts val="3179"/>
              </a:spcBef>
              <a:spcAft>
                <a:spcPts val="0"/>
              </a:spcAft>
              <a:buClr>
                <a:schemeClr val="dk1"/>
              </a:buClr>
              <a:buSzPts val="1100"/>
              <a:buFont typeface="Arial"/>
              <a:buNone/>
            </a:pPr>
            <a:r>
              <a:rPr b="1" i="0" lang="en-US" sz="1100" u="none" cap="none" strike="noStrike">
                <a:solidFill>
                  <a:schemeClr val="lt1"/>
                </a:solidFill>
                <a:latin typeface="Roboto"/>
                <a:ea typeface="Roboto"/>
                <a:cs typeface="Roboto"/>
                <a:sym typeface="Roboto"/>
              </a:rPr>
              <a:t>Q: What changes can we make for our pop-up store? A: The canvas is set—you have full creative freedom to design your own unique brand experience.</a:t>
            </a:r>
            <a:endParaRPr b="1" i="0" sz="1100" u="none" cap="none" strike="noStrike">
              <a:solidFill>
                <a:schemeClr val="lt1"/>
              </a:solidFill>
              <a:latin typeface="Roboto"/>
              <a:ea typeface="Roboto"/>
              <a:cs typeface="Roboto"/>
              <a:sym typeface="Roboto"/>
            </a:endParaRPr>
          </a:p>
          <a:p>
            <a:pPr indent="0" lvl="0" marL="0" marR="0" rtl="0" algn="l">
              <a:lnSpc>
                <a:spcPct val="110000"/>
              </a:lnSpc>
              <a:spcBef>
                <a:spcPts val="3179"/>
              </a:spcBef>
              <a:spcAft>
                <a:spcPts val="0"/>
              </a:spcAft>
              <a:buClr>
                <a:schemeClr val="dk1"/>
              </a:buClr>
              <a:buSzPts val="1100"/>
              <a:buFont typeface="Arial"/>
              <a:buNone/>
            </a:pPr>
            <a:r>
              <a:t/>
            </a:r>
            <a:endParaRPr b="1" i="0" sz="1100" u="none" cap="none" strike="noStrike">
              <a:solidFill>
                <a:schemeClr val="lt1"/>
              </a:solidFill>
              <a:latin typeface="Roboto"/>
              <a:ea typeface="Roboto"/>
              <a:cs typeface="Roboto"/>
              <a:sym typeface="Roboto"/>
            </a:endParaRPr>
          </a:p>
          <a:p>
            <a:pPr indent="0" lvl="0" marL="0" marR="0" rtl="0" algn="l">
              <a:lnSpc>
                <a:spcPct val="110000"/>
              </a:lnSpc>
              <a:spcBef>
                <a:spcPts val="3179"/>
              </a:spcBef>
              <a:spcAft>
                <a:spcPts val="0"/>
              </a:spcAft>
              <a:buClr>
                <a:srgbClr val="000000"/>
              </a:buClr>
              <a:buSzPts val="1100"/>
              <a:buFont typeface="Arial"/>
              <a:buNone/>
            </a:pPr>
            <a:r>
              <a:t/>
            </a:r>
            <a:endParaRPr b="1" i="0" sz="1100" u="none" cap="none" strike="noStrike">
              <a:solidFill>
                <a:schemeClr val="lt1"/>
              </a:solidFill>
              <a:latin typeface="Roboto"/>
              <a:ea typeface="Roboto"/>
              <a:cs typeface="Roboto"/>
              <a:sym typeface="Roboto"/>
            </a:endParaRPr>
          </a:p>
        </p:txBody>
      </p:sp>
      <p:sp>
        <p:nvSpPr>
          <p:cNvPr id="118" name="Google Shape;118;p2"/>
          <p:cNvSpPr/>
          <p:nvPr/>
        </p:nvSpPr>
        <p:spPr>
          <a:xfrm>
            <a:off x="479398" y="5610425"/>
            <a:ext cx="688800" cy="688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blue and purple rocket in a box&#10;&#10;Description automatically generated" id="119" name="Google Shape;119;p2"/>
          <p:cNvPicPr preferRelativeResize="0"/>
          <p:nvPr/>
        </p:nvPicPr>
        <p:blipFill rotWithShape="1">
          <a:blip r:embed="rId4">
            <a:alphaModFix/>
          </a:blip>
          <a:srcRect b="0" l="0" r="0" t="0"/>
          <a:stretch/>
        </p:blipFill>
        <p:spPr>
          <a:xfrm>
            <a:off x="549502" y="5686625"/>
            <a:ext cx="548480" cy="548480"/>
          </a:xfrm>
          <a:prstGeom prst="rect">
            <a:avLst/>
          </a:prstGeom>
          <a:noFill/>
          <a:ln>
            <a:noFill/>
          </a:ln>
        </p:spPr>
      </p:pic>
      <p:sp>
        <p:nvSpPr>
          <p:cNvPr id="120" name="Google Shape;120;p2"/>
          <p:cNvSpPr/>
          <p:nvPr/>
        </p:nvSpPr>
        <p:spPr>
          <a:xfrm>
            <a:off x="479398" y="6840132"/>
            <a:ext cx="688800" cy="688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1" name="Google Shape;121;p2"/>
          <p:cNvSpPr/>
          <p:nvPr/>
        </p:nvSpPr>
        <p:spPr>
          <a:xfrm>
            <a:off x="479398" y="7822850"/>
            <a:ext cx="688800" cy="688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2"/>
          <p:cNvSpPr/>
          <p:nvPr/>
        </p:nvSpPr>
        <p:spPr>
          <a:xfrm>
            <a:off x="479398" y="8653167"/>
            <a:ext cx="688800" cy="688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computer with a store on the screen&#10;&#10;Description automatically generated" id="123" name="Google Shape;123;p2"/>
          <p:cNvPicPr preferRelativeResize="0"/>
          <p:nvPr/>
        </p:nvPicPr>
        <p:blipFill rotWithShape="1">
          <a:blip r:embed="rId5">
            <a:alphaModFix/>
          </a:blip>
          <a:srcRect b="0" l="0" r="0" t="0"/>
          <a:stretch/>
        </p:blipFill>
        <p:spPr>
          <a:xfrm>
            <a:off x="576119" y="6916281"/>
            <a:ext cx="514216" cy="514216"/>
          </a:xfrm>
          <a:prstGeom prst="rect">
            <a:avLst/>
          </a:prstGeom>
          <a:noFill/>
          <a:ln>
            <a:noFill/>
          </a:ln>
        </p:spPr>
      </p:pic>
      <p:pic>
        <p:nvPicPr>
          <p:cNvPr descr="A hand holding a bag&#10;&#10;Description automatically generated" id="124" name="Google Shape;124;p2"/>
          <p:cNvPicPr preferRelativeResize="0"/>
          <p:nvPr/>
        </p:nvPicPr>
        <p:blipFill rotWithShape="1">
          <a:blip r:embed="rId6">
            <a:alphaModFix/>
          </a:blip>
          <a:srcRect b="0" l="0" r="0" t="0"/>
          <a:stretch/>
        </p:blipFill>
        <p:spPr>
          <a:xfrm>
            <a:off x="586629" y="7917439"/>
            <a:ext cx="514956" cy="514956"/>
          </a:xfrm>
          <a:prstGeom prst="rect">
            <a:avLst/>
          </a:prstGeom>
          <a:noFill/>
          <a:ln>
            <a:noFill/>
          </a:ln>
        </p:spPr>
      </p:pic>
      <p:pic>
        <p:nvPicPr>
          <p:cNvPr descr="A group of people in a target&#10;&#10;Description automatically generated" id="125" name="Google Shape;125;p2"/>
          <p:cNvPicPr preferRelativeResize="0"/>
          <p:nvPr/>
        </p:nvPicPr>
        <p:blipFill rotWithShape="1">
          <a:blip r:embed="rId7">
            <a:alphaModFix/>
          </a:blip>
          <a:srcRect b="0" l="0" r="0" t="0"/>
          <a:stretch/>
        </p:blipFill>
        <p:spPr>
          <a:xfrm>
            <a:off x="553020" y="8717304"/>
            <a:ext cx="563857" cy="563857"/>
          </a:xfrm>
          <a:prstGeom prst="rect">
            <a:avLst/>
          </a:prstGeom>
          <a:noFill/>
          <a:ln>
            <a:noFill/>
          </a:ln>
        </p:spPr>
      </p:pic>
      <p:pic>
        <p:nvPicPr>
          <p:cNvPr id="126" name="Google Shape;126;p2" title="By Charlotte Pop up Team B">
            <a:hlinkClick r:id="rId8"/>
          </p:cNvPr>
          <p:cNvPicPr preferRelativeResize="0"/>
          <p:nvPr/>
        </p:nvPicPr>
        <p:blipFill rotWithShape="1">
          <a:blip r:embed="rId9">
            <a:alphaModFix/>
          </a:blip>
          <a:srcRect b="0" l="0" r="0" t="0"/>
          <a:stretch/>
        </p:blipFill>
        <p:spPr>
          <a:xfrm>
            <a:off x="453787" y="1616351"/>
            <a:ext cx="6674325" cy="3754324"/>
          </a:xfrm>
          <a:prstGeom prst="rect">
            <a:avLst/>
          </a:prstGeom>
          <a:noFill/>
          <a:ln>
            <a:noFill/>
          </a:ln>
        </p:spPr>
      </p:pic>
      <p:sp>
        <p:nvSpPr>
          <p:cNvPr id="127" name="Google Shape;127;p2"/>
          <p:cNvSpPr/>
          <p:nvPr/>
        </p:nvSpPr>
        <p:spPr>
          <a:xfrm>
            <a:off x="479398" y="9496625"/>
            <a:ext cx="688800" cy="688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blue and purple rocket in a box&#10;&#10;Description automatically generated" id="128" name="Google Shape;128;p2"/>
          <p:cNvPicPr preferRelativeResize="0"/>
          <p:nvPr/>
        </p:nvPicPr>
        <p:blipFill rotWithShape="1">
          <a:blip r:embed="rId4">
            <a:alphaModFix/>
          </a:blip>
          <a:srcRect b="0" l="0" r="0" t="0"/>
          <a:stretch/>
        </p:blipFill>
        <p:spPr>
          <a:xfrm>
            <a:off x="549502" y="9572825"/>
            <a:ext cx="548480" cy="5484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63F2"/>
            </a:gs>
            <a:gs pos="100000">
              <a:srgbClr val="38CE8F"/>
            </a:gs>
          </a:gsLst>
          <a:lin ang="5400012" scaled="0"/>
        </a:gradFill>
      </p:bgPr>
    </p:bg>
    <p:spTree>
      <p:nvGrpSpPr>
        <p:cNvPr id="132" name="Shape 132"/>
        <p:cNvGrpSpPr/>
        <p:nvPr/>
      </p:nvGrpSpPr>
      <p:grpSpPr>
        <a:xfrm>
          <a:off x="0" y="0"/>
          <a:ext cx="0" cy="0"/>
          <a:chOff x="0" y="0"/>
          <a:chExt cx="0" cy="0"/>
        </a:xfrm>
      </p:grpSpPr>
      <p:sp>
        <p:nvSpPr>
          <p:cNvPr id="133" name="Google Shape;133;g3588bada0f5_0_2"/>
          <p:cNvSpPr/>
          <p:nvPr/>
        </p:nvSpPr>
        <p:spPr>
          <a:xfrm>
            <a:off x="453775" y="1503600"/>
            <a:ext cx="6674400" cy="4836900"/>
          </a:xfrm>
          <a:prstGeom prst="roundRect">
            <a:avLst>
              <a:gd fmla="val 16667" name="adj"/>
            </a:avLst>
          </a:prstGeom>
          <a:solidFill>
            <a:schemeClr val="lt1">
              <a:alpha val="84705"/>
            </a:scheme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34" name="Google Shape;134;g3588bada0f5_0_2"/>
          <p:cNvCxnSpPr/>
          <p:nvPr/>
        </p:nvCxnSpPr>
        <p:spPr>
          <a:xfrm>
            <a:off x="453786" y="1407700"/>
            <a:ext cx="6674400" cy="0"/>
          </a:xfrm>
          <a:prstGeom prst="straightConnector1">
            <a:avLst/>
          </a:prstGeom>
          <a:noFill/>
          <a:ln cap="flat" cmpd="sng" w="9525">
            <a:solidFill>
              <a:srgbClr val="FFFFFF">
                <a:alpha val="50980"/>
              </a:srgbClr>
            </a:solidFill>
            <a:prstDash val="solid"/>
            <a:round/>
            <a:headEnd len="sm" w="sm" type="none"/>
            <a:tailEnd len="sm" w="sm" type="none"/>
          </a:ln>
        </p:spPr>
      </p:cxnSp>
      <p:sp>
        <p:nvSpPr>
          <p:cNvPr id="135" name="Google Shape;135;g3588bada0f5_0_2"/>
          <p:cNvSpPr/>
          <p:nvPr/>
        </p:nvSpPr>
        <p:spPr>
          <a:xfrm>
            <a:off x="6973579" y="518144"/>
            <a:ext cx="154514" cy="153355"/>
          </a:xfrm>
          <a:custGeom>
            <a:rect b="b" l="l" r="r" t="t"/>
            <a:pathLst>
              <a:path extrusionOk="0" h="153355" w="154514">
                <a:moveTo>
                  <a:pt x="0" y="0"/>
                </a:moveTo>
                <a:lnTo>
                  <a:pt x="154514" y="0"/>
                </a:lnTo>
                <a:lnTo>
                  <a:pt x="154514" y="153354"/>
                </a:lnTo>
                <a:lnTo>
                  <a:pt x="0" y="153354"/>
                </a:lnTo>
                <a:lnTo>
                  <a:pt x="0" y="0"/>
                </a:lnTo>
                <a:close/>
              </a:path>
            </a:pathLst>
          </a:custGeom>
          <a:blipFill rotWithShape="1">
            <a:blip r:embed="rId3">
              <a:alphaModFix/>
            </a:blip>
            <a:stretch>
              <a:fillRect b="0" l="0" r="0" t="0"/>
            </a:stretch>
          </a:blipFill>
          <a:ln>
            <a:noFill/>
          </a:ln>
        </p:spPr>
      </p:sp>
      <p:sp>
        <p:nvSpPr>
          <p:cNvPr id="136" name="Google Shape;136;g3588bada0f5_0_2"/>
          <p:cNvSpPr txBox="1"/>
          <p:nvPr/>
        </p:nvSpPr>
        <p:spPr>
          <a:xfrm>
            <a:off x="889375" y="346700"/>
            <a:ext cx="5781300" cy="9651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3300"/>
              <a:buFont typeface="Arial"/>
              <a:buNone/>
            </a:pPr>
            <a:r>
              <a:rPr b="1" i="0" lang="en-US" sz="3300" u="none" cap="none" strike="noStrike">
                <a:solidFill>
                  <a:srgbClr val="FFFFFF"/>
                </a:solidFill>
                <a:latin typeface="Roboto"/>
                <a:ea typeface="Roboto"/>
                <a:cs typeface="Roboto"/>
                <a:sym typeface="Roboto"/>
              </a:rPr>
              <a:t>Virtual interactive stores built located through clues</a:t>
            </a:r>
            <a:endParaRPr b="0" i="0" sz="200" u="none" cap="none" strike="noStrike">
              <a:solidFill>
                <a:srgbClr val="000000"/>
              </a:solidFill>
              <a:latin typeface="Arial"/>
              <a:ea typeface="Arial"/>
              <a:cs typeface="Arial"/>
              <a:sym typeface="Arial"/>
            </a:endParaRPr>
          </a:p>
        </p:txBody>
      </p:sp>
      <p:sp>
        <p:nvSpPr>
          <p:cNvPr id="137" name="Google Shape;137;g3588bada0f5_0_2"/>
          <p:cNvSpPr txBox="1"/>
          <p:nvPr/>
        </p:nvSpPr>
        <p:spPr>
          <a:xfrm>
            <a:off x="529975" y="6641450"/>
            <a:ext cx="6552600" cy="3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en-US" sz="1400" u="none" cap="none" strike="noStrike">
                <a:solidFill>
                  <a:schemeClr val="dk1"/>
                </a:solidFill>
                <a:latin typeface="Arial"/>
                <a:ea typeface="Arial"/>
                <a:cs typeface="Arial"/>
                <a:sym typeface="Arial"/>
              </a:rPr>
              <a:t>What we have organised</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We have already organised exclusive teen focussed drops, authentic signed memorabilia. Signed Sabrina, Taylor Swift, Olivia Rodrigo Merchandise, Demographic specific fast food vouchers, exclusive deals. Four pop up stores are ready for the campaign. Our purpose is to achieve a mall environment of drops specifically tailored to this demographic.</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1400" u="none" cap="none" strike="noStrike">
                <a:solidFill>
                  <a:schemeClr val="dk1"/>
                </a:solidFill>
                <a:latin typeface="Arial"/>
                <a:ea typeface="Arial"/>
                <a:cs typeface="Arial"/>
                <a:sym typeface="Arial"/>
              </a:rPr>
              <a:t>What we want</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Brands that align with the demographics. Innovative and willing work with our cutting edge technology. Brands that can offer desirable drops that are sought after for the campaign.</a:t>
            </a:r>
            <a:endParaRPr b="0" i="0" sz="1400" u="none" cap="none" strike="noStrike">
              <a:solidFill>
                <a:schemeClr val="dk1"/>
              </a:solidFill>
              <a:latin typeface="Arial"/>
              <a:ea typeface="Arial"/>
              <a:cs typeface="Arial"/>
              <a:sym typeface="Arial"/>
            </a:endParaRPr>
          </a:p>
          <a:p>
            <a:pPr indent="0" lvl="0" marL="0" marR="0" rtl="0" algn="ctr">
              <a:lnSpc>
                <a:spcPct val="95000"/>
              </a:lnSpc>
              <a:spcBef>
                <a:spcPts val="1200"/>
              </a:spcBef>
              <a:spcAft>
                <a:spcPts val="0"/>
              </a:spcAft>
              <a:buClr>
                <a:srgbClr val="000000"/>
              </a:buClr>
              <a:buSzPts val="2000"/>
              <a:buFont typeface="Arial"/>
              <a:buNone/>
            </a:pPr>
            <a:r>
              <a:t/>
            </a:r>
            <a:endParaRPr b="1" i="0" sz="2300" u="none" cap="none" strike="noStrike">
              <a:solidFill>
                <a:schemeClr val="lt1"/>
              </a:solidFill>
              <a:latin typeface="Roboto"/>
              <a:ea typeface="Roboto"/>
              <a:cs typeface="Roboto"/>
              <a:sym typeface="Roboto"/>
            </a:endParaRPr>
          </a:p>
        </p:txBody>
      </p:sp>
      <p:sp>
        <p:nvSpPr>
          <p:cNvPr id="138" name="Google Shape;138;g3588bada0f5_0_2"/>
          <p:cNvSpPr txBox="1"/>
          <p:nvPr/>
        </p:nvSpPr>
        <p:spPr>
          <a:xfrm>
            <a:off x="966675" y="1757250"/>
            <a:ext cx="5906400" cy="454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en-US" sz="1400" u="none" cap="none" strike="noStrike">
                <a:solidFill>
                  <a:schemeClr val="dk1"/>
                </a:solidFill>
                <a:latin typeface="Arial"/>
                <a:ea typeface="Arial"/>
                <a:cs typeface="Arial"/>
                <a:sym typeface="Arial"/>
              </a:rPr>
              <a:t>MEGA MALL DROP 2025 – Brand Participation Proposal</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1400" u="none" cap="none" strike="noStrike">
                <a:solidFill>
                  <a:schemeClr val="dk1"/>
                </a:solidFill>
                <a:latin typeface="Arial"/>
                <a:ea typeface="Arial"/>
                <a:cs typeface="Arial"/>
                <a:sym typeface="Arial"/>
              </a:rPr>
              <a:t>Confidential: Subject to NDA</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US" sz="1400" u="none" cap="none" strike="noStrike">
                <a:solidFill>
                  <a:schemeClr val="dk1"/>
                </a:solidFill>
                <a:latin typeface="Arial"/>
                <a:ea typeface="Arial"/>
                <a:cs typeface="Arial"/>
                <a:sym typeface="Arial"/>
              </a:rPr>
              <a:t>Overview</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lang="en-US">
                <a:solidFill>
                  <a:schemeClr val="dk1"/>
                </a:solidFill>
              </a:rPr>
              <a:t>M</a:t>
            </a:r>
            <a:r>
              <a:rPr b="0" i="1" lang="en-US" sz="1400" u="none" cap="none" strike="noStrike">
                <a:solidFill>
                  <a:schemeClr val="dk1"/>
                </a:solidFill>
                <a:latin typeface="Arial"/>
                <a:ea typeface="Arial"/>
                <a:cs typeface="Arial"/>
                <a:sym typeface="Arial"/>
              </a:rPr>
              <a:t>ega Mall Drop</a:t>
            </a:r>
            <a:r>
              <a:rPr b="0" i="0" lang="en-US" sz="1400" u="none" cap="none" strike="noStrike">
                <a:solidFill>
                  <a:schemeClr val="dk1"/>
                </a:solidFill>
                <a:latin typeface="Arial"/>
                <a:ea typeface="Arial"/>
                <a:cs typeface="Arial"/>
                <a:sym typeface="Arial"/>
              </a:rPr>
              <a:t> – a first-of-its-kind, immersive campaign event designed to captivate a powerful, trend-savvy demographic: teens and young adults deeply engaged with social media, cosmetics, and icons like </a:t>
            </a:r>
            <a:r>
              <a:rPr b="0" i="1" lang="en-US" sz="1400" u="none" cap="none" strike="noStrike">
                <a:solidFill>
                  <a:schemeClr val="dk1"/>
                </a:solidFill>
                <a:latin typeface="Arial"/>
                <a:ea typeface="Arial"/>
                <a:cs typeface="Arial"/>
                <a:sym typeface="Arial"/>
              </a:rPr>
              <a:t>Taylor Swift</a:t>
            </a:r>
            <a:r>
              <a:rPr b="0" i="0" lang="en-US" sz="1400" u="none" cap="none" strike="noStrike">
                <a:solidFill>
                  <a:schemeClr val="dk1"/>
                </a:solidFill>
                <a:latin typeface="Arial"/>
                <a:ea typeface="Arial"/>
                <a:cs typeface="Arial"/>
                <a:sym typeface="Arial"/>
              </a:rPr>
              <a:t> and </a:t>
            </a:r>
            <a:r>
              <a:rPr b="0" i="1" lang="en-US" sz="1400" u="none" cap="none" strike="noStrike">
                <a:solidFill>
                  <a:schemeClr val="dk1"/>
                </a:solidFill>
                <a:latin typeface="Arial"/>
                <a:ea typeface="Arial"/>
                <a:cs typeface="Arial"/>
                <a:sym typeface="Arial"/>
              </a:rPr>
              <a:t>Sabrina Carpenter</a:t>
            </a:r>
            <a:r>
              <a:rPr b="0" i="0" lang="en-US" sz="1400" u="none" cap="none" strike="noStrike">
                <a:solidFill>
                  <a:schemeClr val="dk1"/>
                </a:solidFill>
                <a:latin typeface="Arial"/>
                <a:ea typeface="Arial"/>
                <a:cs typeface="Arial"/>
                <a:sym typeface="Arial"/>
              </a:rPr>
              <a:t>. Our virtual reality individual pop up stores focus on desirable beauty, jewelry, food, frozen yoghurt, fashion and experiences for the targeted demographic.</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lang="en-US">
                <a:solidFill>
                  <a:schemeClr val="dk1"/>
                </a:solidFill>
              </a:rPr>
              <a:t>E</a:t>
            </a:r>
            <a:r>
              <a:rPr b="1" i="0" lang="en-US" sz="1400" u="none" cap="none" strike="noStrike">
                <a:solidFill>
                  <a:schemeClr val="dk1"/>
                </a:solidFill>
                <a:latin typeface="Arial"/>
                <a:ea typeface="Arial"/>
                <a:cs typeface="Arial"/>
                <a:sym typeface="Arial"/>
              </a:rPr>
              <a:t>xclusive under NDA brands, we have</a:t>
            </a:r>
            <a:r>
              <a:rPr b="0" i="0" lang="en-US" sz="1400" u="none" cap="none" strike="noStrike">
                <a:solidFill>
                  <a:schemeClr val="dk1"/>
                </a:solidFill>
                <a:latin typeface="Arial"/>
                <a:ea typeface="Arial"/>
                <a:cs typeface="Arial"/>
                <a:sym typeface="Arial"/>
              </a:rPr>
              <a:t> curated a roster of premium lifestyle and cosmetics brands, this event aims to deliver a thrilling treasure hunt-style experience culminating in an exclusive, high-impact virtual retail activation.</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1200"/>
              </a:spcBef>
              <a:spcAft>
                <a:spcPts val="0"/>
              </a:spcAft>
              <a:buClr>
                <a:srgbClr val="000000"/>
              </a:buClr>
              <a:buSzPts val="2200"/>
              <a:buFont typeface="Arial"/>
              <a:buNone/>
            </a:pPr>
            <a:r>
              <a:t/>
            </a:r>
            <a:endParaRPr b="1" i="0" sz="2500" u="none" cap="none" strike="noStrike">
              <a:solidFill>
                <a:srgbClr val="336EF2"/>
              </a:solidFill>
              <a:latin typeface="Roboto"/>
              <a:ea typeface="Roboto"/>
              <a:cs typeface="Roboto"/>
              <a:sym typeface="Roboto"/>
            </a:endParaRPr>
          </a:p>
        </p:txBody>
      </p:sp>
      <p:grpSp>
        <p:nvGrpSpPr>
          <p:cNvPr id="139" name="Google Shape;139;g3588bada0f5_0_2"/>
          <p:cNvGrpSpPr/>
          <p:nvPr/>
        </p:nvGrpSpPr>
        <p:grpSpPr>
          <a:xfrm>
            <a:off x="6340367" y="6104544"/>
            <a:ext cx="581994" cy="472149"/>
            <a:chOff x="11625482" y="2246690"/>
            <a:chExt cx="360234" cy="292244"/>
          </a:xfrm>
        </p:grpSpPr>
        <p:sp>
          <p:nvSpPr>
            <p:cNvPr id="140" name="Google Shape;140;g3588bada0f5_0_2"/>
            <p:cNvSpPr/>
            <p:nvPr/>
          </p:nvSpPr>
          <p:spPr>
            <a:xfrm>
              <a:off x="11625482" y="2246690"/>
              <a:ext cx="151236" cy="292244"/>
            </a:xfrm>
            <a:custGeom>
              <a:rect b="b" l="l" r="r" t="t"/>
              <a:pathLst>
                <a:path extrusionOk="0" h="292244" w="151236">
                  <a:moveTo>
                    <a:pt x="0" y="0"/>
                  </a:moveTo>
                  <a:lnTo>
                    <a:pt x="151236" y="0"/>
                  </a:lnTo>
                  <a:lnTo>
                    <a:pt x="151236" y="292244"/>
                  </a:lnTo>
                  <a:lnTo>
                    <a:pt x="0" y="292244"/>
                  </a:lnTo>
                  <a:lnTo>
                    <a:pt x="0" y="0"/>
                  </a:lnTo>
                  <a:close/>
                </a:path>
              </a:pathLst>
            </a:custGeom>
            <a:blipFill rotWithShape="1">
              <a:blip r:embed="rId4">
                <a:alphaModFix/>
              </a:blip>
              <a:stretch>
                <a:fillRect b="0" l="0" r="0" t="0"/>
              </a:stretch>
            </a:blipFill>
            <a:ln>
              <a:noFill/>
            </a:ln>
          </p:spPr>
        </p:sp>
        <p:sp>
          <p:nvSpPr>
            <p:cNvPr id="141" name="Google Shape;141;g3588bada0f5_0_2"/>
            <p:cNvSpPr/>
            <p:nvPr/>
          </p:nvSpPr>
          <p:spPr>
            <a:xfrm>
              <a:off x="11834480" y="2246690"/>
              <a:ext cx="151236" cy="292244"/>
            </a:xfrm>
            <a:custGeom>
              <a:rect b="b" l="l" r="r" t="t"/>
              <a:pathLst>
                <a:path extrusionOk="0" h="292244" w="151236">
                  <a:moveTo>
                    <a:pt x="0" y="0"/>
                  </a:moveTo>
                  <a:lnTo>
                    <a:pt x="151236" y="0"/>
                  </a:lnTo>
                  <a:lnTo>
                    <a:pt x="151236" y="292244"/>
                  </a:lnTo>
                  <a:lnTo>
                    <a:pt x="0" y="292244"/>
                  </a:lnTo>
                  <a:lnTo>
                    <a:pt x="0" y="0"/>
                  </a:lnTo>
                  <a:close/>
                </a:path>
              </a:pathLst>
            </a:custGeom>
            <a:blipFill rotWithShape="1">
              <a:blip r:embed="rId4">
                <a:alphaModFix/>
              </a:blip>
              <a:stretch>
                <a:fillRect b="0" l="0" r="0" t="0"/>
              </a:stretch>
            </a:blipFill>
            <a:ln>
              <a:noFill/>
            </a:ln>
          </p:spPr>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63F2"/>
            </a:gs>
            <a:gs pos="100000">
              <a:srgbClr val="38CE8F"/>
            </a:gs>
          </a:gsLst>
          <a:lin ang="5400000" scaled="0"/>
        </a:gradFill>
      </p:bgPr>
    </p:bg>
    <p:spTree>
      <p:nvGrpSpPr>
        <p:cNvPr id="145" name="Shape 145"/>
        <p:cNvGrpSpPr/>
        <p:nvPr/>
      </p:nvGrpSpPr>
      <p:grpSpPr>
        <a:xfrm>
          <a:off x="0" y="0"/>
          <a:ext cx="0" cy="0"/>
          <a:chOff x="0" y="0"/>
          <a:chExt cx="0" cy="0"/>
        </a:xfrm>
      </p:grpSpPr>
      <p:cxnSp>
        <p:nvCxnSpPr>
          <p:cNvPr id="146" name="Google Shape;146;p6"/>
          <p:cNvCxnSpPr/>
          <p:nvPr/>
        </p:nvCxnSpPr>
        <p:spPr>
          <a:xfrm>
            <a:off x="453786" y="380731"/>
            <a:ext cx="6674307" cy="0"/>
          </a:xfrm>
          <a:prstGeom prst="straightConnector1">
            <a:avLst/>
          </a:prstGeom>
          <a:noFill/>
          <a:ln cap="flat" cmpd="sng" w="9525">
            <a:solidFill>
              <a:srgbClr val="FFFFFF"/>
            </a:solidFill>
            <a:prstDash val="solid"/>
            <a:round/>
            <a:headEnd len="sm" w="sm" type="none"/>
            <a:tailEnd len="sm" w="sm" type="none"/>
          </a:ln>
        </p:spPr>
      </p:cxnSp>
      <p:cxnSp>
        <p:nvCxnSpPr>
          <p:cNvPr id="147" name="Google Shape;147;p6"/>
          <p:cNvCxnSpPr/>
          <p:nvPr/>
        </p:nvCxnSpPr>
        <p:spPr>
          <a:xfrm>
            <a:off x="453786" y="1199480"/>
            <a:ext cx="6674307" cy="0"/>
          </a:xfrm>
          <a:prstGeom prst="straightConnector1">
            <a:avLst/>
          </a:prstGeom>
          <a:noFill/>
          <a:ln cap="flat" cmpd="sng" w="9525">
            <a:solidFill>
              <a:srgbClr val="FFFFFF"/>
            </a:solidFill>
            <a:prstDash val="solid"/>
            <a:round/>
            <a:headEnd len="sm" w="sm" type="none"/>
            <a:tailEnd len="sm" w="sm" type="none"/>
          </a:ln>
        </p:spPr>
      </p:cxnSp>
      <p:sp>
        <p:nvSpPr>
          <p:cNvPr id="148" name="Google Shape;148;p6"/>
          <p:cNvSpPr/>
          <p:nvPr/>
        </p:nvSpPr>
        <p:spPr>
          <a:xfrm>
            <a:off x="6973580" y="524467"/>
            <a:ext cx="154514" cy="153355"/>
          </a:xfrm>
          <a:custGeom>
            <a:rect b="b" l="l" r="r" t="t"/>
            <a:pathLst>
              <a:path extrusionOk="0" h="153355" w="154514">
                <a:moveTo>
                  <a:pt x="0" y="0"/>
                </a:moveTo>
                <a:lnTo>
                  <a:pt x="154514" y="0"/>
                </a:lnTo>
                <a:lnTo>
                  <a:pt x="154514" y="153354"/>
                </a:lnTo>
                <a:lnTo>
                  <a:pt x="0" y="153354"/>
                </a:lnTo>
                <a:lnTo>
                  <a:pt x="0" y="0"/>
                </a:lnTo>
                <a:close/>
              </a:path>
            </a:pathLst>
          </a:custGeom>
          <a:blipFill rotWithShape="1">
            <a:blip r:embed="rId3">
              <a:alphaModFix/>
            </a:blip>
            <a:stretch>
              <a:fillRect b="0" l="0" r="0" t="0"/>
            </a:stretch>
          </a:blipFill>
          <a:ln>
            <a:noFill/>
          </a:ln>
        </p:spPr>
      </p:sp>
      <p:sp>
        <p:nvSpPr>
          <p:cNvPr id="149" name="Google Shape;149;p6"/>
          <p:cNvSpPr txBox="1"/>
          <p:nvPr/>
        </p:nvSpPr>
        <p:spPr>
          <a:xfrm>
            <a:off x="453786" y="481724"/>
            <a:ext cx="6674400" cy="6579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4500"/>
              <a:buFont typeface="Arial"/>
              <a:buNone/>
            </a:pPr>
            <a:r>
              <a:rPr b="1" i="0" lang="en-US" sz="4500" u="none" cap="none" strike="noStrike">
                <a:solidFill>
                  <a:srgbClr val="FFFFFF"/>
                </a:solidFill>
                <a:latin typeface="Roboto"/>
                <a:ea typeface="Roboto"/>
                <a:cs typeface="Roboto"/>
                <a:sym typeface="Roboto"/>
              </a:rPr>
              <a:t>Services include</a:t>
            </a:r>
            <a:endParaRPr b="0" i="0" sz="1400" u="none" cap="none" strike="noStrike">
              <a:solidFill>
                <a:srgbClr val="000000"/>
              </a:solidFill>
              <a:latin typeface="Arial"/>
              <a:ea typeface="Arial"/>
              <a:cs typeface="Arial"/>
              <a:sym typeface="Arial"/>
            </a:endParaRPr>
          </a:p>
        </p:txBody>
      </p:sp>
      <p:sp>
        <p:nvSpPr>
          <p:cNvPr id="150" name="Google Shape;150;p6"/>
          <p:cNvSpPr txBox="1"/>
          <p:nvPr/>
        </p:nvSpPr>
        <p:spPr>
          <a:xfrm>
            <a:off x="268087" y="4748660"/>
            <a:ext cx="3284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Roboto"/>
                <a:ea typeface="Roboto"/>
                <a:cs typeface="Roboto"/>
                <a:sym typeface="Roboto"/>
              </a:rPr>
              <a:t>APP / Pop Up Store &amp; Marketplace</a:t>
            </a:r>
            <a:endParaRPr b="0" i="0" sz="1400" u="none" cap="none" strike="noStrike">
              <a:solidFill>
                <a:srgbClr val="000000"/>
              </a:solidFill>
              <a:latin typeface="Arial"/>
              <a:ea typeface="Arial"/>
              <a:cs typeface="Arial"/>
              <a:sym typeface="Arial"/>
            </a:endParaRPr>
          </a:p>
        </p:txBody>
      </p:sp>
      <p:sp>
        <p:nvSpPr>
          <p:cNvPr id="151" name="Google Shape;151;p6"/>
          <p:cNvSpPr txBox="1"/>
          <p:nvPr/>
        </p:nvSpPr>
        <p:spPr>
          <a:xfrm>
            <a:off x="4016905" y="4748660"/>
            <a:ext cx="3271187" cy="49241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Roboto"/>
                <a:ea typeface="Roboto"/>
                <a:cs typeface="Roboto"/>
                <a:sym typeface="Roboto"/>
              </a:rPr>
              <a:t>Clue section and Map</a:t>
            </a:r>
            <a:endParaRPr b="0" i="0" sz="1400" u="none" cap="none" strike="noStrike">
              <a:solidFill>
                <a:srgbClr val="000000"/>
              </a:solidFill>
              <a:latin typeface="Arial"/>
              <a:ea typeface="Arial"/>
              <a:cs typeface="Arial"/>
              <a:sym typeface="Arial"/>
            </a:endParaRPr>
          </a:p>
        </p:txBody>
      </p:sp>
      <p:sp>
        <p:nvSpPr>
          <p:cNvPr id="152" name="Google Shape;152;p6"/>
          <p:cNvSpPr txBox="1"/>
          <p:nvPr/>
        </p:nvSpPr>
        <p:spPr>
          <a:xfrm>
            <a:off x="266871" y="9541524"/>
            <a:ext cx="3315718" cy="49241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Roboto"/>
                <a:ea typeface="Roboto"/>
                <a:cs typeface="Roboto"/>
                <a:sym typeface="Roboto"/>
              </a:rPr>
              <a:t>Own URL promotion</a:t>
            </a:r>
            <a:endParaRPr b="0" i="0" sz="1400" u="none" cap="none" strike="noStrike">
              <a:solidFill>
                <a:srgbClr val="000000"/>
              </a:solidFill>
              <a:latin typeface="Arial"/>
              <a:ea typeface="Arial"/>
              <a:cs typeface="Arial"/>
              <a:sym typeface="Arial"/>
            </a:endParaRPr>
          </a:p>
        </p:txBody>
      </p:sp>
      <p:sp>
        <p:nvSpPr>
          <p:cNvPr id="153" name="Google Shape;153;p6"/>
          <p:cNvSpPr txBox="1"/>
          <p:nvPr/>
        </p:nvSpPr>
        <p:spPr>
          <a:xfrm>
            <a:off x="3778250" y="9541524"/>
            <a:ext cx="3648355" cy="80018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Roboto"/>
                <a:ea typeface="Roboto"/>
                <a:cs typeface="Roboto"/>
                <a:sym typeface="Roboto"/>
              </a:rPr>
              <a:t>QR code, Promo and Product fulfillment integration</a:t>
            </a:r>
            <a:endParaRPr b="1" i="0" sz="2000" u="none" cap="none" strike="noStrike">
              <a:solidFill>
                <a:schemeClr val="lt1"/>
              </a:solidFill>
              <a:latin typeface="Roboto"/>
              <a:ea typeface="Roboto"/>
              <a:cs typeface="Roboto"/>
              <a:sym typeface="Roboto"/>
            </a:endParaRPr>
          </a:p>
        </p:txBody>
      </p:sp>
      <p:pic>
        <p:nvPicPr>
          <p:cNvPr id="154" name="Google Shape;154;p6"/>
          <p:cNvPicPr preferRelativeResize="0"/>
          <p:nvPr/>
        </p:nvPicPr>
        <p:blipFill rotWithShape="1">
          <a:blip r:embed="rId4">
            <a:alphaModFix/>
          </a:blip>
          <a:srcRect b="0" l="3" r="2" t="0"/>
          <a:stretch/>
        </p:blipFill>
        <p:spPr>
          <a:xfrm>
            <a:off x="268088" y="1587061"/>
            <a:ext cx="3284237" cy="3164665"/>
          </a:xfrm>
          <a:prstGeom prst="rect">
            <a:avLst/>
          </a:prstGeom>
          <a:noFill/>
          <a:ln>
            <a:noFill/>
          </a:ln>
        </p:spPr>
      </p:pic>
      <p:pic>
        <p:nvPicPr>
          <p:cNvPr id="155" name="Google Shape;155;p6"/>
          <p:cNvPicPr preferRelativeResize="0"/>
          <p:nvPr/>
        </p:nvPicPr>
        <p:blipFill rotWithShape="1">
          <a:blip r:embed="rId5">
            <a:alphaModFix/>
          </a:blip>
          <a:srcRect b="34864" l="0" r="0" t="373"/>
          <a:stretch/>
        </p:blipFill>
        <p:spPr>
          <a:xfrm>
            <a:off x="4004006" y="1587062"/>
            <a:ext cx="3283859" cy="3150038"/>
          </a:xfrm>
          <a:prstGeom prst="rect">
            <a:avLst/>
          </a:prstGeom>
          <a:noFill/>
          <a:ln>
            <a:noFill/>
          </a:ln>
        </p:spPr>
      </p:pic>
      <p:pic>
        <p:nvPicPr>
          <p:cNvPr id="156" name="Google Shape;156;p6"/>
          <p:cNvPicPr preferRelativeResize="0"/>
          <p:nvPr/>
        </p:nvPicPr>
        <p:blipFill rotWithShape="1">
          <a:blip r:embed="rId6">
            <a:alphaModFix/>
          </a:blip>
          <a:srcRect b="17941" l="22744" r="22742" t="16656"/>
          <a:stretch/>
        </p:blipFill>
        <p:spPr>
          <a:xfrm>
            <a:off x="266871" y="5670297"/>
            <a:ext cx="3274256" cy="3871228"/>
          </a:xfrm>
          <a:prstGeom prst="rect">
            <a:avLst/>
          </a:prstGeom>
          <a:noFill/>
          <a:ln>
            <a:noFill/>
          </a:ln>
        </p:spPr>
      </p:pic>
      <p:pic>
        <p:nvPicPr>
          <p:cNvPr id="157" name="Google Shape;157;p6"/>
          <p:cNvPicPr preferRelativeResize="0"/>
          <p:nvPr/>
        </p:nvPicPr>
        <p:blipFill rotWithShape="1">
          <a:blip r:embed="rId7">
            <a:alphaModFix/>
          </a:blip>
          <a:srcRect b="6978" l="22724" r="23173" t="16691"/>
          <a:stretch/>
        </p:blipFill>
        <p:spPr>
          <a:xfrm>
            <a:off x="4003458" y="5670296"/>
            <a:ext cx="3284407" cy="38712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63F2"/>
            </a:gs>
            <a:gs pos="100000">
              <a:srgbClr val="38CE8F"/>
            </a:gs>
          </a:gsLst>
          <a:lin ang="5400000" scaled="0"/>
        </a:gradFill>
      </p:bgPr>
    </p:bg>
    <p:spTree>
      <p:nvGrpSpPr>
        <p:cNvPr id="161" name="Shape 161"/>
        <p:cNvGrpSpPr/>
        <p:nvPr/>
      </p:nvGrpSpPr>
      <p:grpSpPr>
        <a:xfrm>
          <a:off x="0" y="0"/>
          <a:ext cx="0" cy="0"/>
          <a:chOff x="0" y="0"/>
          <a:chExt cx="0" cy="0"/>
        </a:xfrm>
      </p:grpSpPr>
      <p:cxnSp>
        <p:nvCxnSpPr>
          <p:cNvPr id="162" name="Google Shape;162;p8"/>
          <p:cNvCxnSpPr/>
          <p:nvPr/>
        </p:nvCxnSpPr>
        <p:spPr>
          <a:xfrm>
            <a:off x="453786" y="391874"/>
            <a:ext cx="6674400" cy="0"/>
          </a:xfrm>
          <a:prstGeom prst="straightConnector1">
            <a:avLst/>
          </a:prstGeom>
          <a:noFill/>
          <a:ln cap="flat" cmpd="sng" w="9525">
            <a:solidFill>
              <a:srgbClr val="FFFFFF"/>
            </a:solidFill>
            <a:prstDash val="solid"/>
            <a:round/>
            <a:headEnd len="sm" w="sm" type="none"/>
            <a:tailEnd len="sm" w="sm" type="none"/>
          </a:ln>
        </p:spPr>
      </p:cxnSp>
      <p:cxnSp>
        <p:nvCxnSpPr>
          <p:cNvPr id="163" name="Google Shape;163;p8"/>
          <p:cNvCxnSpPr/>
          <p:nvPr/>
        </p:nvCxnSpPr>
        <p:spPr>
          <a:xfrm>
            <a:off x="453786" y="1724035"/>
            <a:ext cx="6674400" cy="0"/>
          </a:xfrm>
          <a:prstGeom prst="straightConnector1">
            <a:avLst/>
          </a:prstGeom>
          <a:noFill/>
          <a:ln cap="flat" cmpd="sng" w="9525">
            <a:solidFill>
              <a:srgbClr val="FFFFFF"/>
            </a:solidFill>
            <a:prstDash val="solid"/>
            <a:round/>
            <a:headEnd len="sm" w="sm" type="none"/>
            <a:tailEnd len="sm" w="sm" type="none"/>
          </a:ln>
        </p:spPr>
      </p:cxnSp>
      <p:sp>
        <p:nvSpPr>
          <p:cNvPr id="164" name="Google Shape;164;p8"/>
          <p:cNvSpPr/>
          <p:nvPr/>
        </p:nvSpPr>
        <p:spPr>
          <a:xfrm>
            <a:off x="7184847" y="617862"/>
            <a:ext cx="154514" cy="153355"/>
          </a:xfrm>
          <a:custGeom>
            <a:rect b="b" l="l" r="r" t="t"/>
            <a:pathLst>
              <a:path extrusionOk="0" h="153355" w="154514">
                <a:moveTo>
                  <a:pt x="0" y="0"/>
                </a:moveTo>
                <a:lnTo>
                  <a:pt x="154514" y="0"/>
                </a:lnTo>
                <a:lnTo>
                  <a:pt x="154514" y="153354"/>
                </a:lnTo>
                <a:lnTo>
                  <a:pt x="0" y="153354"/>
                </a:lnTo>
                <a:lnTo>
                  <a:pt x="0" y="0"/>
                </a:lnTo>
                <a:close/>
              </a:path>
            </a:pathLst>
          </a:custGeom>
          <a:blipFill rotWithShape="1">
            <a:blip r:embed="rId3">
              <a:alphaModFix/>
            </a:blip>
            <a:stretch>
              <a:fillRect b="0" l="0" r="0" t="0"/>
            </a:stretch>
          </a:blipFill>
          <a:ln>
            <a:noFill/>
          </a:ln>
        </p:spPr>
      </p:sp>
      <p:sp>
        <p:nvSpPr>
          <p:cNvPr id="165" name="Google Shape;165;p8"/>
          <p:cNvSpPr txBox="1"/>
          <p:nvPr/>
        </p:nvSpPr>
        <p:spPr>
          <a:xfrm>
            <a:off x="448450" y="1150181"/>
            <a:ext cx="6730500" cy="277200"/>
          </a:xfrm>
          <a:prstGeom prst="rect">
            <a:avLst/>
          </a:prstGeom>
          <a:noFill/>
          <a:ln>
            <a:noFill/>
          </a:ln>
        </p:spPr>
        <p:txBody>
          <a:bodyPr anchorCtr="0" anchor="t" bIns="0" lIns="0" spcFirstLastPara="1" rIns="0" wrap="square" tIns="0">
            <a:spAutoFit/>
          </a:bodyPr>
          <a:lstStyle/>
          <a:p>
            <a:pPr indent="0" lvl="0" marL="0" marR="0" rtl="0" algn="ctr">
              <a:lnSpc>
                <a:spcPct val="106002"/>
              </a:lnSpc>
              <a:spcBef>
                <a:spcPts val="0"/>
              </a:spcBef>
              <a:spcAft>
                <a:spcPts val="0"/>
              </a:spcAft>
              <a:buClr>
                <a:srgbClr val="000000"/>
              </a:buClr>
              <a:buSzPts val="3200"/>
              <a:buFont typeface="Arial"/>
              <a:buNone/>
            </a:pPr>
            <a:r>
              <a:t/>
            </a:r>
            <a:endParaRPr b="0" i="0" sz="1800" u="none" cap="none" strike="noStrike">
              <a:solidFill>
                <a:srgbClr val="000000"/>
              </a:solidFill>
              <a:latin typeface="Arial"/>
              <a:ea typeface="Arial"/>
              <a:cs typeface="Arial"/>
              <a:sym typeface="Arial"/>
            </a:endParaRPr>
          </a:p>
        </p:txBody>
      </p:sp>
      <p:sp>
        <p:nvSpPr>
          <p:cNvPr id="166" name="Google Shape;166;p8"/>
          <p:cNvSpPr txBox="1"/>
          <p:nvPr/>
        </p:nvSpPr>
        <p:spPr>
          <a:xfrm>
            <a:off x="377586" y="494466"/>
            <a:ext cx="6801328" cy="6579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4500"/>
              <a:buFont typeface="Arial"/>
              <a:buNone/>
            </a:pPr>
            <a:r>
              <a:rPr b="1" i="0" lang="en-US" sz="4500" u="none" cap="none" strike="noStrike">
                <a:solidFill>
                  <a:srgbClr val="FFFFFF"/>
                </a:solidFill>
                <a:latin typeface="Roboto"/>
                <a:ea typeface="Roboto"/>
                <a:cs typeface="Roboto"/>
                <a:sym typeface="Roboto"/>
              </a:rPr>
              <a:t>MegaMall Pop Up Stores</a:t>
            </a:r>
            <a:endParaRPr b="0" i="0" sz="1400" u="none" cap="none" strike="noStrike">
              <a:solidFill>
                <a:srgbClr val="000000"/>
              </a:solidFill>
              <a:latin typeface="Arial"/>
              <a:ea typeface="Arial"/>
              <a:cs typeface="Arial"/>
              <a:sym typeface="Arial"/>
            </a:endParaRPr>
          </a:p>
        </p:txBody>
      </p:sp>
      <p:sp>
        <p:nvSpPr>
          <p:cNvPr id="167" name="Google Shape;167;p8"/>
          <p:cNvSpPr txBox="1"/>
          <p:nvPr/>
        </p:nvSpPr>
        <p:spPr>
          <a:xfrm>
            <a:off x="453786" y="828886"/>
            <a:ext cx="3148200" cy="215400"/>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8"/>
          <p:cNvSpPr txBox="1"/>
          <p:nvPr/>
        </p:nvSpPr>
        <p:spPr>
          <a:xfrm flipH="1">
            <a:off x="762625" y="1940750"/>
            <a:ext cx="6423900" cy="7764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dk1"/>
              </a:buClr>
              <a:buSzPts val="1100"/>
              <a:buFont typeface="Arial"/>
              <a:buNone/>
            </a:pPr>
            <a:r>
              <a:rPr b="1" i="0" lang="en-US" sz="1800" u="none" cap="none" strike="noStrike">
                <a:solidFill>
                  <a:schemeClr val="lt1"/>
                </a:solidFill>
                <a:latin typeface="Roboto"/>
                <a:ea typeface="Roboto"/>
                <a:cs typeface="Roboto"/>
                <a:sym typeface="Roboto"/>
              </a:rPr>
              <a:t>Step 1: Discovery &amp; Engagement</a:t>
            </a:r>
            <a:endParaRPr b="1" i="0" sz="1800" u="none" cap="none" strike="noStrike">
              <a:solidFill>
                <a:schemeClr val="lt1"/>
              </a:solidFill>
              <a:latin typeface="Roboto"/>
              <a:ea typeface="Roboto"/>
              <a:cs typeface="Roboto"/>
              <a:sym typeface="Roboto"/>
            </a:endParaRPr>
          </a:p>
          <a:p>
            <a:pPr indent="0" lvl="0" marL="0" marR="0" rtl="0" algn="l">
              <a:lnSpc>
                <a:spcPct val="120000"/>
              </a:lnSpc>
              <a:spcBef>
                <a:spcPts val="0"/>
              </a:spcBef>
              <a:spcAft>
                <a:spcPts val="0"/>
              </a:spcAft>
              <a:buClr>
                <a:schemeClr val="dk1"/>
              </a:buClr>
              <a:buSzPts val="1100"/>
              <a:buFont typeface="Arial"/>
              <a:buNone/>
            </a:pPr>
            <a:r>
              <a:rPr b="0" i="0" lang="en-US" sz="1400" u="none" cap="none" strike="noStrike">
                <a:solidFill>
                  <a:schemeClr val="lt1"/>
                </a:solidFill>
                <a:latin typeface="Roboto"/>
                <a:ea typeface="Roboto"/>
                <a:cs typeface="Roboto"/>
                <a:sym typeface="Roboto"/>
              </a:rPr>
              <a:t>A potential customer learns that your brand is hosting an exclusive, immersive treasure hunt pop-up store in virtual reality. They visit a specially designed landing page featuring clues, maps, and app download information.</a:t>
            </a:r>
            <a:endParaRPr b="0" i="0" sz="1400" u="none" cap="none" strike="noStrike">
              <a:solidFill>
                <a:schemeClr val="lt1"/>
              </a:solidFill>
              <a:latin typeface="Roboto"/>
              <a:ea typeface="Roboto"/>
              <a:cs typeface="Roboto"/>
              <a:sym typeface="Roboto"/>
            </a:endParaRPr>
          </a:p>
          <a:p>
            <a:pPr indent="0" lvl="0" marL="0" marR="0" rtl="0" algn="l">
              <a:lnSpc>
                <a:spcPct val="120000"/>
              </a:lnSpc>
              <a:spcBef>
                <a:spcPts val="1000"/>
              </a:spcBef>
              <a:spcAft>
                <a:spcPts val="0"/>
              </a:spcAft>
              <a:buClr>
                <a:schemeClr val="dk1"/>
              </a:buClr>
              <a:buSzPts val="1100"/>
              <a:buFont typeface="Arial"/>
              <a:buNone/>
            </a:pPr>
            <a:r>
              <a:rPr b="1" i="0" lang="en-US" sz="1800" u="none" cap="none" strike="noStrike">
                <a:solidFill>
                  <a:schemeClr val="lt1"/>
                </a:solidFill>
                <a:latin typeface="Roboto"/>
                <a:ea typeface="Roboto"/>
                <a:cs typeface="Roboto"/>
                <a:sym typeface="Roboto"/>
              </a:rPr>
              <a:t>Step 2: Excitement &amp; Anticipation</a:t>
            </a:r>
            <a:endParaRPr b="1" i="0" sz="1800" u="none" cap="none" strike="noStrike">
              <a:solidFill>
                <a:schemeClr val="lt1"/>
              </a:solidFill>
              <a:latin typeface="Roboto"/>
              <a:ea typeface="Roboto"/>
              <a:cs typeface="Roboto"/>
              <a:sym typeface="Roboto"/>
            </a:endParaRPr>
          </a:p>
          <a:p>
            <a:pPr indent="0" lvl="0" marL="0" marR="0" rtl="0" algn="l">
              <a:lnSpc>
                <a:spcPct val="120000"/>
              </a:lnSpc>
              <a:spcBef>
                <a:spcPts val="0"/>
              </a:spcBef>
              <a:spcAft>
                <a:spcPts val="0"/>
              </a:spcAft>
              <a:buClr>
                <a:schemeClr val="dk1"/>
              </a:buClr>
              <a:buSzPts val="1100"/>
              <a:buFont typeface="Arial"/>
              <a:buNone/>
            </a:pPr>
            <a:r>
              <a:rPr b="0" i="0" lang="en-US" sz="1400" u="none" cap="none" strike="noStrike">
                <a:solidFill>
                  <a:schemeClr val="lt1"/>
                </a:solidFill>
                <a:latin typeface="Roboto"/>
                <a:ea typeface="Roboto"/>
                <a:cs typeface="Roboto"/>
                <a:sym typeface="Roboto"/>
              </a:rPr>
              <a:t>Excited by the concept, the customer shares the event with friends and follows the provided clues and map details. Upon arrival at the designated location, they view an incredible, futuristic, life-sized pop-up store through their phone’s augmented reality interface.</a:t>
            </a:r>
            <a:endParaRPr b="0" i="0" sz="1400" u="none" cap="none" strike="noStrike">
              <a:solidFill>
                <a:schemeClr val="lt1"/>
              </a:solidFill>
              <a:latin typeface="Roboto"/>
              <a:ea typeface="Roboto"/>
              <a:cs typeface="Roboto"/>
              <a:sym typeface="Roboto"/>
            </a:endParaRPr>
          </a:p>
          <a:p>
            <a:pPr indent="0" lvl="0" marL="0" marR="0" rtl="0" algn="l">
              <a:lnSpc>
                <a:spcPct val="120000"/>
              </a:lnSpc>
              <a:spcBef>
                <a:spcPts val="1000"/>
              </a:spcBef>
              <a:spcAft>
                <a:spcPts val="0"/>
              </a:spcAft>
              <a:buClr>
                <a:srgbClr val="000000"/>
              </a:buClr>
              <a:buSzPts val="1800"/>
              <a:buFont typeface="Arial"/>
              <a:buNone/>
            </a:pPr>
            <a:r>
              <a:rPr b="1" i="0" lang="en-US" sz="1800" u="none" cap="none" strike="noStrike">
                <a:solidFill>
                  <a:schemeClr val="lt1"/>
                </a:solidFill>
                <a:latin typeface="Roboto"/>
                <a:ea typeface="Roboto"/>
                <a:cs typeface="Roboto"/>
                <a:sym typeface="Roboto"/>
              </a:rPr>
              <a:t>Step 3: Immersive Brand Experience</a:t>
            </a:r>
            <a:endParaRPr b="1" i="0" sz="1800" u="none" cap="none" strike="noStrike">
              <a:solidFill>
                <a:schemeClr val="lt1"/>
              </a:solidFill>
              <a:latin typeface="Roboto"/>
              <a:ea typeface="Roboto"/>
              <a:cs typeface="Roboto"/>
              <a:sym typeface="Roboto"/>
            </a:endParaRPr>
          </a:p>
          <a:p>
            <a:pPr indent="0" lvl="0" marL="0" marR="0" rtl="0" algn="l">
              <a:lnSpc>
                <a:spcPct val="120000"/>
              </a:lnSpc>
              <a:spcBef>
                <a:spcPts val="0"/>
              </a:spcBef>
              <a:spcAft>
                <a:spcPts val="0"/>
              </a:spcAft>
              <a:buClr>
                <a:schemeClr val="dk1"/>
              </a:buClr>
              <a:buSzPts val="1100"/>
              <a:buFont typeface="Arial"/>
              <a:buNone/>
            </a:pPr>
            <a:r>
              <a:rPr b="0" i="0" lang="en-US" sz="1400" u="none" cap="none" strike="noStrike">
                <a:solidFill>
                  <a:schemeClr val="lt1"/>
                </a:solidFill>
                <a:latin typeface="Roboto"/>
                <a:ea typeface="Roboto"/>
                <a:cs typeface="Roboto"/>
                <a:sym typeface="Roboto"/>
              </a:rPr>
              <a:t>Your AR-powered store is fully branded, ultra-modern, and interactive. Customers can engage with animated elements such as confetti bursts, dynamic lighting, and unlockable surprises.</a:t>
            </a:r>
            <a:endParaRPr b="0" i="0" sz="1400" u="none" cap="none" strike="noStrike">
              <a:solidFill>
                <a:schemeClr val="lt1"/>
              </a:solidFill>
              <a:latin typeface="Roboto"/>
              <a:ea typeface="Roboto"/>
              <a:cs typeface="Roboto"/>
              <a:sym typeface="Roboto"/>
            </a:endParaRPr>
          </a:p>
          <a:p>
            <a:pPr indent="0" lvl="0" marL="0" marR="0" rtl="0" algn="l">
              <a:lnSpc>
                <a:spcPct val="120000"/>
              </a:lnSpc>
              <a:spcBef>
                <a:spcPts val="1000"/>
              </a:spcBef>
              <a:spcAft>
                <a:spcPts val="0"/>
              </a:spcAft>
              <a:buClr>
                <a:srgbClr val="000000"/>
              </a:buClr>
              <a:buSzPts val="1800"/>
              <a:buFont typeface="Arial"/>
              <a:buNone/>
            </a:pPr>
            <a:r>
              <a:rPr b="1" i="0" lang="en-US" sz="1800" u="none" cap="none" strike="noStrike">
                <a:solidFill>
                  <a:schemeClr val="lt1"/>
                </a:solidFill>
                <a:latin typeface="Roboto"/>
                <a:ea typeface="Roboto"/>
                <a:cs typeface="Roboto"/>
                <a:sym typeface="Roboto"/>
              </a:rPr>
              <a:t>Step 4: Personalization &amp; Interaction</a:t>
            </a:r>
            <a:endParaRPr b="1" i="0" sz="1800" u="none" cap="none" strike="noStrike">
              <a:solidFill>
                <a:schemeClr val="lt1"/>
              </a:solidFill>
              <a:latin typeface="Roboto"/>
              <a:ea typeface="Roboto"/>
              <a:cs typeface="Roboto"/>
              <a:sym typeface="Roboto"/>
            </a:endParaRPr>
          </a:p>
          <a:p>
            <a:pPr indent="0" lvl="0" marL="0" marR="0" rtl="0" algn="l">
              <a:lnSpc>
                <a:spcPct val="120000"/>
              </a:lnSpc>
              <a:spcBef>
                <a:spcPts val="0"/>
              </a:spcBef>
              <a:spcAft>
                <a:spcPts val="0"/>
              </a:spcAft>
              <a:buClr>
                <a:schemeClr val="dk1"/>
              </a:buClr>
              <a:buSzPts val="1100"/>
              <a:buFont typeface="Arial"/>
              <a:buNone/>
            </a:pPr>
            <a:r>
              <a:rPr b="0" i="0" lang="en-US" sz="1400" u="none" cap="none" strike="noStrike">
                <a:solidFill>
                  <a:schemeClr val="lt1"/>
                </a:solidFill>
                <a:latin typeface="Roboto"/>
                <a:ea typeface="Roboto"/>
                <a:cs typeface="Roboto"/>
                <a:sym typeface="Roboto"/>
              </a:rPr>
              <a:t>A holographic brand ambassador (which could be an influencer or a celebrity) greets the customer. The store offers a 360-degree interactive experience, showcasing high-resolution product displays. Integrated seamlessly, the platform enables easy purchasing and promotional redemption.</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800"/>
              <a:buFont typeface="Arial"/>
              <a:buNone/>
            </a:pPr>
            <a:r>
              <a:rPr b="1" i="0" lang="en-US" sz="1800" u="none" cap="none" strike="noStrike">
                <a:solidFill>
                  <a:schemeClr val="lt1"/>
                </a:solidFill>
                <a:latin typeface="Roboto"/>
                <a:ea typeface="Roboto"/>
                <a:cs typeface="Roboto"/>
                <a:sym typeface="Roboto"/>
              </a:rPr>
              <a:t>Step 5: Gamification &amp; Engagement</a:t>
            </a:r>
            <a:endParaRPr b="1" i="0" sz="1800" u="none" cap="none" strike="noStrike">
              <a:solidFill>
                <a:schemeClr val="lt1"/>
              </a:solidFill>
              <a:latin typeface="Roboto"/>
              <a:ea typeface="Roboto"/>
              <a:cs typeface="Roboto"/>
              <a:sym typeface="Roboto"/>
            </a:endParaRPr>
          </a:p>
          <a:p>
            <a:pPr indent="0" lvl="0" marL="0" marR="0" rtl="0" algn="l">
              <a:lnSpc>
                <a:spcPct val="120000"/>
              </a:lnSpc>
              <a:spcBef>
                <a:spcPts val="0"/>
              </a:spcBef>
              <a:spcAft>
                <a:spcPts val="0"/>
              </a:spcAft>
              <a:buClr>
                <a:schemeClr val="dk1"/>
              </a:buClr>
              <a:buSzPts val="1100"/>
              <a:buFont typeface="Arial"/>
              <a:buNone/>
            </a:pPr>
            <a:r>
              <a:rPr b="0" i="0" lang="en-US" sz="1400" u="none" cap="none" strike="noStrike">
                <a:solidFill>
                  <a:schemeClr val="lt1"/>
                </a:solidFill>
                <a:latin typeface="Roboto"/>
                <a:ea typeface="Roboto"/>
                <a:cs typeface="Roboto"/>
                <a:sym typeface="Roboto"/>
              </a:rPr>
              <a:t>Customers engage with fun elements such as scratch-and-win promotions, mystery boxes, and spinning wheels to unlock exclusive deals. The experience is not only visually stunning but also rewarding and interactive.</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800"/>
              <a:buFont typeface="Arial"/>
              <a:buNone/>
            </a:pPr>
            <a:r>
              <a:rPr b="1" i="0" lang="en-US" sz="1800" u="none" cap="none" strike="noStrike">
                <a:solidFill>
                  <a:schemeClr val="lt1"/>
                </a:solidFill>
                <a:latin typeface="Roboto"/>
                <a:ea typeface="Roboto"/>
                <a:cs typeface="Roboto"/>
                <a:sym typeface="Roboto"/>
              </a:rPr>
              <a:t>Step 6: Call to Action &amp; Retention</a:t>
            </a:r>
            <a:endParaRPr b="1" i="0" sz="1800" u="none" cap="none" strike="noStrike">
              <a:solidFill>
                <a:schemeClr val="lt1"/>
              </a:solidFill>
              <a:latin typeface="Roboto"/>
              <a:ea typeface="Roboto"/>
              <a:cs typeface="Roboto"/>
              <a:sym typeface="Roboto"/>
            </a:endParaRPr>
          </a:p>
          <a:p>
            <a:pPr indent="0" lvl="0" marL="0" marR="0" rtl="0" algn="l">
              <a:lnSpc>
                <a:spcPct val="120000"/>
              </a:lnSpc>
              <a:spcBef>
                <a:spcPts val="0"/>
              </a:spcBef>
              <a:spcAft>
                <a:spcPts val="0"/>
              </a:spcAft>
              <a:buClr>
                <a:schemeClr val="dk1"/>
              </a:buClr>
              <a:buSzPts val="1100"/>
              <a:buFont typeface="Arial"/>
              <a:buNone/>
            </a:pPr>
            <a:r>
              <a:rPr b="0" i="0" lang="en-US" sz="1400" u="none" cap="none" strike="noStrike">
                <a:solidFill>
                  <a:schemeClr val="lt1"/>
                </a:solidFill>
                <a:latin typeface="Roboto"/>
                <a:ea typeface="Roboto"/>
                <a:cs typeface="Roboto"/>
                <a:sym typeface="Roboto"/>
              </a:rPr>
              <a:t>As the customer exits the virtual experience, they encounter additional incentives, such as balloons, discount vouchers, or free promotional items. Post-experience, our platform manages transactional details and ensures seamless fulfillment.</a:t>
            </a:r>
            <a:endParaRPr b="1" i="0" sz="1400" u="none" cap="none" strike="noStrike">
              <a:solidFill>
                <a:schemeClr val="lt1"/>
              </a:solidFill>
              <a:latin typeface="Roboto"/>
              <a:ea typeface="Roboto"/>
              <a:cs typeface="Roboto"/>
              <a:sym typeface="Roboto"/>
            </a:endParaRPr>
          </a:p>
        </p:txBody>
      </p:sp>
      <p:sp>
        <p:nvSpPr>
          <p:cNvPr id="169" name="Google Shape;169;p8"/>
          <p:cNvSpPr txBox="1"/>
          <p:nvPr/>
        </p:nvSpPr>
        <p:spPr>
          <a:xfrm>
            <a:off x="377585" y="1940748"/>
            <a:ext cx="67506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cxnSp>
        <p:nvCxnSpPr>
          <p:cNvPr id="170" name="Google Shape;170;p8"/>
          <p:cNvCxnSpPr>
            <a:stCxn id="171" idx="0"/>
          </p:cNvCxnSpPr>
          <p:nvPr/>
        </p:nvCxnSpPr>
        <p:spPr>
          <a:xfrm flipH="1">
            <a:off x="538600" y="2005051"/>
            <a:ext cx="6300" cy="7624800"/>
          </a:xfrm>
          <a:prstGeom prst="straightConnector1">
            <a:avLst/>
          </a:prstGeom>
          <a:noFill/>
          <a:ln cap="flat" cmpd="sng" w="19050">
            <a:solidFill>
              <a:schemeClr val="lt1"/>
            </a:solidFill>
            <a:prstDash val="solid"/>
            <a:round/>
            <a:headEnd len="sm" w="sm" type="none"/>
            <a:tailEnd len="sm" w="sm" type="none"/>
          </a:ln>
        </p:spPr>
      </p:cxnSp>
      <p:sp>
        <p:nvSpPr>
          <p:cNvPr id="171" name="Google Shape;171;p8"/>
          <p:cNvSpPr/>
          <p:nvPr/>
        </p:nvSpPr>
        <p:spPr>
          <a:xfrm>
            <a:off x="448450" y="2005051"/>
            <a:ext cx="192900" cy="192900"/>
          </a:xfrm>
          <a:prstGeom prst="ellipse">
            <a:avLst/>
          </a:prstGeom>
          <a:solidFill>
            <a:srgbClr val="38CE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 name="Google Shape;172;p8"/>
          <p:cNvSpPr/>
          <p:nvPr/>
        </p:nvSpPr>
        <p:spPr>
          <a:xfrm>
            <a:off x="448450" y="8619211"/>
            <a:ext cx="192900" cy="192900"/>
          </a:xfrm>
          <a:prstGeom prst="ellipse">
            <a:avLst/>
          </a:prstGeom>
          <a:solidFill>
            <a:srgbClr val="3484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3" name="Google Shape;173;p8"/>
          <p:cNvSpPr/>
          <p:nvPr/>
        </p:nvSpPr>
        <p:spPr>
          <a:xfrm>
            <a:off x="448450" y="3224251"/>
            <a:ext cx="192900" cy="192900"/>
          </a:xfrm>
          <a:prstGeom prst="ellipse">
            <a:avLst/>
          </a:prstGeom>
          <a:solidFill>
            <a:srgbClr val="38CE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4" name="Google Shape;174;p8"/>
          <p:cNvSpPr/>
          <p:nvPr/>
        </p:nvSpPr>
        <p:spPr>
          <a:xfrm>
            <a:off x="448450" y="4717771"/>
            <a:ext cx="192900" cy="192900"/>
          </a:xfrm>
          <a:prstGeom prst="ellipse">
            <a:avLst/>
          </a:prstGeom>
          <a:solidFill>
            <a:srgbClr val="38CE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p8"/>
          <p:cNvSpPr/>
          <p:nvPr/>
        </p:nvSpPr>
        <p:spPr>
          <a:xfrm>
            <a:off x="448450" y="5936971"/>
            <a:ext cx="192900" cy="192900"/>
          </a:xfrm>
          <a:prstGeom prst="ellipse">
            <a:avLst/>
          </a:prstGeom>
          <a:solidFill>
            <a:srgbClr val="3484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 name="Google Shape;176;p8"/>
          <p:cNvSpPr/>
          <p:nvPr/>
        </p:nvSpPr>
        <p:spPr>
          <a:xfrm>
            <a:off x="448450" y="7420331"/>
            <a:ext cx="192900" cy="192900"/>
          </a:xfrm>
          <a:prstGeom prst="ellipse">
            <a:avLst/>
          </a:prstGeom>
          <a:solidFill>
            <a:srgbClr val="3484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63F2"/>
            </a:gs>
            <a:gs pos="100000">
              <a:srgbClr val="38CE8F"/>
            </a:gs>
          </a:gsLst>
          <a:lin ang="5400012" scaled="0"/>
        </a:gradFill>
      </p:bgPr>
    </p:bg>
    <p:spTree>
      <p:nvGrpSpPr>
        <p:cNvPr id="180" name="Shape 180"/>
        <p:cNvGrpSpPr/>
        <p:nvPr/>
      </p:nvGrpSpPr>
      <p:grpSpPr>
        <a:xfrm>
          <a:off x="0" y="0"/>
          <a:ext cx="0" cy="0"/>
          <a:chOff x="0" y="0"/>
          <a:chExt cx="0" cy="0"/>
        </a:xfrm>
      </p:grpSpPr>
      <p:cxnSp>
        <p:nvCxnSpPr>
          <p:cNvPr id="181" name="Google Shape;181;g3588bada0f5_0_63"/>
          <p:cNvCxnSpPr/>
          <p:nvPr/>
        </p:nvCxnSpPr>
        <p:spPr>
          <a:xfrm>
            <a:off x="453786" y="391874"/>
            <a:ext cx="6674400" cy="0"/>
          </a:xfrm>
          <a:prstGeom prst="straightConnector1">
            <a:avLst/>
          </a:prstGeom>
          <a:noFill/>
          <a:ln cap="flat" cmpd="sng" w="9525">
            <a:solidFill>
              <a:srgbClr val="FFFFFF"/>
            </a:solidFill>
            <a:prstDash val="solid"/>
            <a:round/>
            <a:headEnd len="sm" w="sm" type="none"/>
            <a:tailEnd len="sm" w="sm" type="none"/>
          </a:ln>
        </p:spPr>
      </p:cxnSp>
      <p:cxnSp>
        <p:nvCxnSpPr>
          <p:cNvPr id="182" name="Google Shape;182;g3588bada0f5_0_63"/>
          <p:cNvCxnSpPr/>
          <p:nvPr/>
        </p:nvCxnSpPr>
        <p:spPr>
          <a:xfrm>
            <a:off x="453786" y="1724035"/>
            <a:ext cx="6674400" cy="0"/>
          </a:xfrm>
          <a:prstGeom prst="straightConnector1">
            <a:avLst/>
          </a:prstGeom>
          <a:noFill/>
          <a:ln cap="flat" cmpd="sng" w="9525">
            <a:solidFill>
              <a:srgbClr val="FFFFFF"/>
            </a:solidFill>
            <a:prstDash val="solid"/>
            <a:round/>
            <a:headEnd len="sm" w="sm" type="none"/>
            <a:tailEnd len="sm" w="sm" type="none"/>
          </a:ln>
        </p:spPr>
      </p:cxnSp>
      <p:sp>
        <p:nvSpPr>
          <p:cNvPr id="183" name="Google Shape;183;g3588bada0f5_0_63"/>
          <p:cNvSpPr/>
          <p:nvPr/>
        </p:nvSpPr>
        <p:spPr>
          <a:xfrm>
            <a:off x="7184847" y="617862"/>
            <a:ext cx="154514" cy="153355"/>
          </a:xfrm>
          <a:custGeom>
            <a:rect b="b" l="l" r="r" t="t"/>
            <a:pathLst>
              <a:path extrusionOk="0" h="153355" w="154514">
                <a:moveTo>
                  <a:pt x="0" y="0"/>
                </a:moveTo>
                <a:lnTo>
                  <a:pt x="154514" y="0"/>
                </a:lnTo>
                <a:lnTo>
                  <a:pt x="154514" y="153354"/>
                </a:lnTo>
                <a:lnTo>
                  <a:pt x="0" y="153354"/>
                </a:lnTo>
                <a:lnTo>
                  <a:pt x="0" y="0"/>
                </a:lnTo>
                <a:close/>
              </a:path>
            </a:pathLst>
          </a:custGeom>
          <a:blipFill rotWithShape="1">
            <a:blip r:embed="rId3">
              <a:alphaModFix/>
            </a:blip>
            <a:stretch>
              <a:fillRect b="0" l="0" r="0" t="0"/>
            </a:stretch>
          </a:blipFill>
          <a:ln>
            <a:noFill/>
          </a:ln>
        </p:spPr>
      </p:sp>
      <p:sp>
        <p:nvSpPr>
          <p:cNvPr id="184" name="Google Shape;184;g3588bada0f5_0_63"/>
          <p:cNvSpPr txBox="1"/>
          <p:nvPr/>
        </p:nvSpPr>
        <p:spPr>
          <a:xfrm>
            <a:off x="448450" y="1150181"/>
            <a:ext cx="6730500" cy="277200"/>
          </a:xfrm>
          <a:prstGeom prst="rect">
            <a:avLst/>
          </a:prstGeom>
          <a:noFill/>
          <a:ln>
            <a:noFill/>
          </a:ln>
        </p:spPr>
        <p:txBody>
          <a:bodyPr anchorCtr="0" anchor="t" bIns="0" lIns="0" spcFirstLastPara="1" rIns="0" wrap="square" tIns="0">
            <a:spAutoFit/>
          </a:bodyPr>
          <a:lstStyle/>
          <a:p>
            <a:pPr indent="0" lvl="0" marL="0" marR="0" rtl="0" algn="ctr">
              <a:lnSpc>
                <a:spcPct val="106002"/>
              </a:lnSpc>
              <a:spcBef>
                <a:spcPts val="0"/>
              </a:spcBef>
              <a:spcAft>
                <a:spcPts val="0"/>
              </a:spcAft>
              <a:buClr>
                <a:srgbClr val="000000"/>
              </a:buClr>
              <a:buSzPts val="32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g3588bada0f5_0_63"/>
          <p:cNvSpPr txBox="1"/>
          <p:nvPr/>
        </p:nvSpPr>
        <p:spPr>
          <a:xfrm>
            <a:off x="377586" y="494466"/>
            <a:ext cx="6801300" cy="6579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4500"/>
              <a:buFont typeface="Arial"/>
              <a:buNone/>
            </a:pPr>
            <a:r>
              <a:rPr b="1" i="0" lang="en-US" sz="4500" u="none" cap="none" strike="noStrike">
                <a:solidFill>
                  <a:srgbClr val="FFFFFF"/>
                </a:solidFill>
                <a:latin typeface="Roboto"/>
                <a:ea typeface="Roboto"/>
                <a:cs typeface="Roboto"/>
                <a:sym typeface="Roboto"/>
              </a:rPr>
              <a:t>MegaMall Pop Up Stores</a:t>
            </a:r>
            <a:endParaRPr b="0" i="0" sz="1400" u="none" cap="none" strike="noStrike">
              <a:solidFill>
                <a:srgbClr val="000000"/>
              </a:solidFill>
              <a:latin typeface="Arial"/>
              <a:ea typeface="Arial"/>
              <a:cs typeface="Arial"/>
              <a:sym typeface="Arial"/>
            </a:endParaRPr>
          </a:p>
        </p:txBody>
      </p:sp>
      <p:sp>
        <p:nvSpPr>
          <p:cNvPr id="186" name="Google Shape;186;g3588bada0f5_0_63"/>
          <p:cNvSpPr txBox="1"/>
          <p:nvPr/>
        </p:nvSpPr>
        <p:spPr>
          <a:xfrm>
            <a:off x="453786" y="828886"/>
            <a:ext cx="3148200" cy="215400"/>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3588bada0f5_0_63"/>
          <p:cNvSpPr txBox="1"/>
          <p:nvPr/>
        </p:nvSpPr>
        <p:spPr>
          <a:xfrm flipH="1">
            <a:off x="762634" y="1866915"/>
            <a:ext cx="6423900" cy="662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400"/>
              </a:spcBef>
              <a:spcAft>
                <a:spcPts val="0"/>
              </a:spcAft>
              <a:buClr>
                <a:schemeClr val="dk1"/>
              </a:buClr>
              <a:buSzPts val="1100"/>
              <a:buFont typeface="Arial"/>
              <a:buNone/>
            </a:pPr>
            <a:r>
              <a:rPr b="1" i="0" lang="en-US" sz="1500" u="none" cap="none" strike="noStrike">
                <a:solidFill>
                  <a:schemeClr val="lt1"/>
                </a:solidFill>
                <a:latin typeface="Arial"/>
                <a:ea typeface="Arial"/>
                <a:cs typeface="Arial"/>
                <a:sym typeface="Arial"/>
              </a:rPr>
              <a:t>What is the Mega Mall Drop?</a:t>
            </a:r>
            <a:endParaRPr b="1" i="0" sz="1500" u="none" cap="none" strike="noStrike">
              <a:solidFill>
                <a:schemeClr val="lt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300" u="none" cap="none" strike="noStrike">
                <a:solidFill>
                  <a:schemeClr val="lt1"/>
                </a:solidFill>
                <a:latin typeface="Arial"/>
                <a:ea typeface="Arial"/>
                <a:cs typeface="Arial"/>
                <a:sym typeface="Arial"/>
              </a:rPr>
              <a:t>The Mega Mall Drop is a </a:t>
            </a:r>
            <a:r>
              <a:rPr b="1" i="0" lang="en-US" sz="1300" u="none" cap="none" strike="noStrike">
                <a:solidFill>
                  <a:schemeClr val="lt1"/>
                </a:solidFill>
                <a:latin typeface="Arial"/>
                <a:ea typeface="Arial"/>
                <a:cs typeface="Arial"/>
                <a:sym typeface="Arial"/>
              </a:rPr>
              <a:t>real-world discovery campaign powered by digital mystery and brand storytelling.</a:t>
            </a:r>
            <a:endParaRPr b="1" i="0" sz="1300" u="none" cap="none" strike="noStrike">
              <a:solidFill>
                <a:schemeClr val="lt1"/>
              </a:solidFill>
              <a:latin typeface="Arial"/>
              <a:ea typeface="Arial"/>
              <a:cs typeface="Arial"/>
              <a:sym typeface="Arial"/>
            </a:endParaRPr>
          </a:p>
          <a:p>
            <a:pPr indent="-311150" lvl="0" marL="457200" marR="0" rtl="0" algn="l">
              <a:lnSpc>
                <a:spcPct val="115000"/>
              </a:lnSpc>
              <a:spcBef>
                <a:spcPts val="1200"/>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A </a:t>
            </a:r>
            <a:r>
              <a:rPr b="1" i="0" lang="en-US" sz="1300" u="none" cap="none" strike="noStrike">
                <a:solidFill>
                  <a:schemeClr val="lt1"/>
                </a:solidFill>
                <a:latin typeface="Arial"/>
                <a:ea typeface="Arial"/>
                <a:cs typeface="Arial"/>
                <a:sym typeface="Arial"/>
              </a:rPr>
              <a:t>heavily promoted “mystery” event</a:t>
            </a:r>
            <a:r>
              <a:rPr b="0" i="0" lang="en-US" sz="1300" u="none" cap="none" strike="noStrike">
                <a:solidFill>
                  <a:schemeClr val="lt1"/>
                </a:solidFill>
                <a:latin typeface="Arial"/>
                <a:ea typeface="Arial"/>
                <a:cs typeface="Arial"/>
                <a:sym typeface="Arial"/>
              </a:rPr>
              <a:t> across TikTok, Instagram, YouTube, and influencer channels.</a:t>
            </a:r>
            <a:br>
              <a:rPr b="0" i="0" lang="en-US" sz="1300" u="none" cap="none" strike="noStrike">
                <a:solidFill>
                  <a:schemeClr val="lt1"/>
                </a:solidFill>
                <a:latin typeface="Arial"/>
                <a:ea typeface="Arial"/>
                <a:cs typeface="Arial"/>
                <a:sym typeface="Arial"/>
              </a:rPr>
            </a:br>
            <a:endParaRPr b="0" i="0" sz="1300" u="none" cap="none" strike="noStrike">
              <a:solidFill>
                <a:schemeClr val="lt1"/>
              </a:solidFill>
              <a:latin typeface="Arial"/>
              <a:ea typeface="Arial"/>
              <a:cs typeface="Arial"/>
              <a:sym typeface="Arial"/>
            </a:endParaRPr>
          </a:p>
          <a:p>
            <a:pPr indent="-311150" lvl="0" marL="457200" marR="0" rtl="0" algn="l">
              <a:lnSpc>
                <a:spcPct val="115000"/>
              </a:lnSpc>
              <a:spcBef>
                <a:spcPts val="0"/>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Brands collaborate by </a:t>
            </a:r>
            <a:r>
              <a:rPr b="1" i="0" lang="en-US" sz="1300" u="none" cap="none" strike="noStrike">
                <a:solidFill>
                  <a:schemeClr val="lt1"/>
                </a:solidFill>
                <a:latin typeface="Arial"/>
                <a:ea typeface="Arial"/>
                <a:cs typeface="Arial"/>
                <a:sym typeface="Arial"/>
              </a:rPr>
              <a:t>leaking location clues</a:t>
            </a:r>
            <a:r>
              <a:rPr b="0" i="0" lang="en-US" sz="1300" u="none" cap="none" strike="noStrike">
                <a:solidFill>
                  <a:schemeClr val="lt1"/>
                </a:solidFill>
                <a:latin typeface="Arial"/>
                <a:ea typeface="Arial"/>
                <a:cs typeface="Arial"/>
                <a:sym typeface="Arial"/>
              </a:rPr>
              <a:t> via their own channels and audiences.</a:t>
            </a:r>
            <a:br>
              <a:rPr b="0" i="0" lang="en-US" sz="1300" u="none" cap="none" strike="noStrike">
                <a:solidFill>
                  <a:schemeClr val="lt1"/>
                </a:solidFill>
                <a:latin typeface="Arial"/>
                <a:ea typeface="Arial"/>
                <a:cs typeface="Arial"/>
                <a:sym typeface="Arial"/>
              </a:rPr>
            </a:br>
            <a:endParaRPr b="0" i="0" sz="1300" u="none" cap="none" strike="noStrike">
              <a:solidFill>
                <a:schemeClr val="lt1"/>
              </a:solidFill>
              <a:latin typeface="Arial"/>
              <a:ea typeface="Arial"/>
              <a:cs typeface="Arial"/>
              <a:sym typeface="Arial"/>
            </a:endParaRPr>
          </a:p>
          <a:p>
            <a:pPr indent="-311150" lvl="0" marL="457200" marR="0" rtl="0" algn="l">
              <a:lnSpc>
                <a:spcPct val="115000"/>
              </a:lnSpc>
              <a:spcBef>
                <a:spcPts val="0"/>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Our system manages the </a:t>
            </a:r>
            <a:r>
              <a:rPr b="1" i="0" lang="en-US" sz="1300" u="none" cap="none" strike="noStrike">
                <a:solidFill>
                  <a:schemeClr val="lt1"/>
                </a:solidFill>
                <a:latin typeface="Arial"/>
                <a:ea typeface="Arial"/>
                <a:cs typeface="Arial"/>
                <a:sym typeface="Arial"/>
              </a:rPr>
              <a:t>clue distribution and tracking</a:t>
            </a:r>
            <a:r>
              <a:rPr b="0" i="0" lang="en-US" sz="1300" u="none" cap="none" strike="noStrike">
                <a:solidFill>
                  <a:schemeClr val="lt1"/>
                </a:solidFill>
                <a:latin typeface="Arial"/>
                <a:ea typeface="Arial"/>
                <a:cs typeface="Arial"/>
                <a:sym typeface="Arial"/>
              </a:rPr>
              <a:t>, ensuring coordinated, exciting progression.</a:t>
            </a:r>
            <a:endParaRPr b="0" i="0" sz="1300" u="none" cap="none" strike="noStrike">
              <a:solidFill>
                <a:schemeClr val="lt1"/>
              </a:solidFill>
              <a:latin typeface="Arial"/>
              <a:ea typeface="Arial"/>
              <a:cs typeface="Arial"/>
              <a:sym typeface="Arial"/>
            </a:endParaRPr>
          </a:p>
          <a:p>
            <a:pPr indent="0" lvl="0" marL="457200" marR="0" rtl="0" algn="l">
              <a:lnSpc>
                <a:spcPct val="115000"/>
              </a:lnSpc>
              <a:spcBef>
                <a:spcPts val="1200"/>
              </a:spcBef>
              <a:spcAft>
                <a:spcPts val="0"/>
              </a:spcAft>
              <a:buClr>
                <a:schemeClr val="dk1"/>
              </a:buClr>
              <a:buSzPts val="1100"/>
              <a:buFont typeface="Arial"/>
              <a:buNone/>
            </a:pPr>
            <a:r>
              <a:t/>
            </a:r>
            <a:endParaRPr b="0" i="0" sz="1300" u="none" cap="none" strike="noStrike">
              <a:solidFill>
                <a:schemeClr val="lt1"/>
              </a:solidFill>
              <a:latin typeface="Arial"/>
              <a:ea typeface="Arial"/>
              <a:cs typeface="Arial"/>
              <a:sym typeface="Arial"/>
            </a:endParaRPr>
          </a:p>
          <a:p>
            <a:pPr indent="-311150" lvl="0" marL="457200" marR="0" rtl="0" algn="l">
              <a:lnSpc>
                <a:spcPct val="115000"/>
              </a:lnSpc>
              <a:spcBef>
                <a:spcPts val="1200"/>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Each brand has its own unique pop up store with curated experience. Built in collaboration with our tech team. Prices are fixed for small, medium and enterprise which includes their own APP + ours, data, and we build all the tech for you. </a:t>
            </a:r>
            <a:br>
              <a:rPr b="0" i="0" lang="en-US" sz="1300" u="none" cap="none" strike="noStrike">
                <a:solidFill>
                  <a:schemeClr val="lt1"/>
                </a:solidFill>
                <a:latin typeface="Arial"/>
                <a:ea typeface="Arial"/>
                <a:cs typeface="Arial"/>
                <a:sym typeface="Arial"/>
              </a:rPr>
            </a:br>
            <a:endParaRPr b="0" i="0" sz="1300" u="none" cap="none" strike="noStrike">
              <a:solidFill>
                <a:schemeClr val="lt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100" u="none" cap="none" strike="noStrike">
                <a:solidFill>
                  <a:schemeClr val="lt1"/>
                </a:solidFill>
                <a:latin typeface="Arial"/>
                <a:ea typeface="Arial"/>
                <a:cs typeface="Arial"/>
                <a:sym typeface="Arial"/>
              </a:rPr>
              <a:t>When users decode the clues and </a:t>
            </a:r>
            <a:r>
              <a:rPr b="1" i="0" lang="en-US" sz="1100" u="none" cap="none" strike="noStrike">
                <a:solidFill>
                  <a:schemeClr val="lt1"/>
                </a:solidFill>
                <a:latin typeface="Arial"/>
                <a:ea typeface="Arial"/>
                <a:cs typeface="Arial"/>
                <a:sym typeface="Arial"/>
              </a:rPr>
              <a:t>arrive at the secret Mega Mall location</a:t>
            </a:r>
            <a:r>
              <a:rPr b="0" i="0" lang="en-US" sz="1100" u="none" cap="none" strike="noStrike">
                <a:solidFill>
                  <a:schemeClr val="lt1"/>
                </a:solidFill>
                <a:latin typeface="Arial"/>
                <a:ea typeface="Arial"/>
                <a:cs typeface="Arial"/>
                <a:sym typeface="Arial"/>
              </a:rPr>
              <a:t>, they will enter a dynamic </a:t>
            </a:r>
            <a:r>
              <a:rPr b="1" i="0" lang="en-US" sz="1100" u="none" cap="none" strike="noStrike">
                <a:solidFill>
                  <a:schemeClr val="lt1"/>
                </a:solidFill>
                <a:latin typeface="Arial"/>
                <a:ea typeface="Arial"/>
                <a:cs typeface="Arial"/>
                <a:sym typeface="Arial"/>
              </a:rPr>
              <a:t>Virtual Reality Pop-Up Mall</a:t>
            </a:r>
            <a:r>
              <a:rPr b="0" i="0" lang="en-US" sz="1100" u="none" cap="none" strike="noStrike">
                <a:solidFill>
                  <a:schemeClr val="lt1"/>
                </a:solidFill>
                <a:latin typeface="Arial"/>
                <a:ea typeface="Arial"/>
                <a:cs typeface="Arial"/>
                <a:sym typeface="Arial"/>
              </a:rPr>
              <a:t> via our app – featuring a customized </a:t>
            </a:r>
            <a:r>
              <a:rPr b="1" i="0" lang="en-US" sz="1100" u="none" cap="none" strike="noStrike">
                <a:solidFill>
                  <a:schemeClr val="lt1"/>
                </a:solidFill>
                <a:latin typeface="Arial"/>
                <a:ea typeface="Arial"/>
                <a:cs typeface="Arial"/>
                <a:sym typeface="Arial"/>
              </a:rPr>
              <a:t>storefront experience</a:t>
            </a:r>
            <a:r>
              <a:rPr b="0" i="0" lang="en-US" sz="1100" u="none" cap="none" strike="noStrike">
                <a:solidFill>
                  <a:schemeClr val="lt1"/>
                </a:solidFill>
                <a:latin typeface="Arial"/>
                <a:ea typeface="Arial"/>
                <a:cs typeface="Arial"/>
                <a:sym typeface="Arial"/>
              </a:rPr>
              <a:t> for each participating brand. </a:t>
            </a:r>
            <a:endParaRPr b="0" i="0" sz="1100" u="none" cap="none" strike="noStrike">
              <a:solidFill>
                <a:schemeClr val="lt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1100" u="none" cap="none" strike="noStrike">
                <a:solidFill>
                  <a:schemeClr val="lt1"/>
                </a:solidFill>
                <a:latin typeface="Arial"/>
                <a:ea typeface="Arial"/>
                <a:cs typeface="Arial"/>
                <a:sym typeface="Arial"/>
              </a:rPr>
              <a:t>Why are multiple brands included? To maximise the campaign for all. We limit the category for each brands exclusivity depending on the level of engagement and wishes. </a:t>
            </a:r>
            <a:endParaRPr b="0" i="0" sz="1100" u="none" cap="none" strike="noStrike">
              <a:solidFill>
                <a:schemeClr val="lt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a:p>
            <a:pPr indent="-298450" lvl="1" marL="914400" marR="0" rtl="0" algn="l">
              <a:lnSpc>
                <a:spcPct val="115000"/>
              </a:lnSpc>
              <a:spcBef>
                <a:spcPts val="1200"/>
              </a:spcBef>
              <a:spcAft>
                <a:spcPts val="0"/>
              </a:spcAft>
              <a:buClr>
                <a:schemeClr val="dk1"/>
              </a:buClr>
              <a:buSzPts val="1100"/>
              <a:buFont typeface="Arial"/>
              <a:buChar char="○"/>
            </a:pPr>
            <a:r>
              <a:t/>
            </a:r>
            <a:endParaRPr b="1" i="0" sz="1800" u="none" cap="none" strike="noStrike">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63F2"/>
            </a:gs>
            <a:gs pos="100000">
              <a:srgbClr val="38CE8F"/>
            </a:gs>
          </a:gsLst>
          <a:lin ang="5400012" scaled="0"/>
        </a:gradFill>
      </p:bgPr>
    </p:bg>
    <p:spTree>
      <p:nvGrpSpPr>
        <p:cNvPr id="191" name="Shape 191"/>
        <p:cNvGrpSpPr/>
        <p:nvPr/>
      </p:nvGrpSpPr>
      <p:grpSpPr>
        <a:xfrm>
          <a:off x="0" y="0"/>
          <a:ext cx="0" cy="0"/>
          <a:chOff x="0" y="0"/>
          <a:chExt cx="0" cy="0"/>
        </a:xfrm>
      </p:grpSpPr>
      <p:cxnSp>
        <p:nvCxnSpPr>
          <p:cNvPr id="192" name="Google Shape;192;g3588bada0f5_0_101"/>
          <p:cNvCxnSpPr/>
          <p:nvPr/>
        </p:nvCxnSpPr>
        <p:spPr>
          <a:xfrm>
            <a:off x="453786" y="391874"/>
            <a:ext cx="6674400" cy="0"/>
          </a:xfrm>
          <a:prstGeom prst="straightConnector1">
            <a:avLst/>
          </a:prstGeom>
          <a:noFill/>
          <a:ln cap="flat" cmpd="sng" w="9525">
            <a:solidFill>
              <a:srgbClr val="FFFFFF"/>
            </a:solidFill>
            <a:prstDash val="solid"/>
            <a:round/>
            <a:headEnd len="sm" w="sm" type="none"/>
            <a:tailEnd len="sm" w="sm" type="none"/>
          </a:ln>
        </p:spPr>
      </p:cxnSp>
      <p:cxnSp>
        <p:nvCxnSpPr>
          <p:cNvPr id="193" name="Google Shape;193;g3588bada0f5_0_101"/>
          <p:cNvCxnSpPr/>
          <p:nvPr/>
        </p:nvCxnSpPr>
        <p:spPr>
          <a:xfrm>
            <a:off x="453786" y="1724035"/>
            <a:ext cx="6674400" cy="0"/>
          </a:xfrm>
          <a:prstGeom prst="straightConnector1">
            <a:avLst/>
          </a:prstGeom>
          <a:noFill/>
          <a:ln cap="flat" cmpd="sng" w="9525">
            <a:solidFill>
              <a:srgbClr val="FFFFFF"/>
            </a:solidFill>
            <a:prstDash val="solid"/>
            <a:round/>
            <a:headEnd len="sm" w="sm" type="none"/>
            <a:tailEnd len="sm" w="sm" type="none"/>
          </a:ln>
        </p:spPr>
      </p:cxnSp>
      <p:sp>
        <p:nvSpPr>
          <p:cNvPr id="194" name="Google Shape;194;g3588bada0f5_0_101"/>
          <p:cNvSpPr/>
          <p:nvPr/>
        </p:nvSpPr>
        <p:spPr>
          <a:xfrm>
            <a:off x="7184847" y="617862"/>
            <a:ext cx="154514" cy="153355"/>
          </a:xfrm>
          <a:custGeom>
            <a:rect b="b" l="l" r="r" t="t"/>
            <a:pathLst>
              <a:path extrusionOk="0" h="153355" w="154514">
                <a:moveTo>
                  <a:pt x="0" y="0"/>
                </a:moveTo>
                <a:lnTo>
                  <a:pt x="154514" y="0"/>
                </a:lnTo>
                <a:lnTo>
                  <a:pt x="154514" y="153354"/>
                </a:lnTo>
                <a:lnTo>
                  <a:pt x="0" y="153354"/>
                </a:lnTo>
                <a:lnTo>
                  <a:pt x="0" y="0"/>
                </a:lnTo>
                <a:close/>
              </a:path>
            </a:pathLst>
          </a:custGeom>
          <a:blipFill rotWithShape="1">
            <a:blip r:embed="rId3">
              <a:alphaModFix/>
            </a:blip>
            <a:stretch>
              <a:fillRect b="0" l="0" r="0" t="0"/>
            </a:stretch>
          </a:blipFill>
          <a:ln>
            <a:noFill/>
          </a:ln>
        </p:spPr>
      </p:sp>
      <p:sp>
        <p:nvSpPr>
          <p:cNvPr id="195" name="Google Shape;195;g3588bada0f5_0_101"/>
          <p:cNvSpPr txBox="1"/>
          <p:nvPr/>
        </p:nvSpPr>
        <p:spPr>
          <a:xfrm>
            <a:off x="448450" y="1150181"/>
            <a:ext cx="6730500" cy="277200"/>
          </a:xfrm>
          <a:prstGeom prst="rect">
            <a:avLst/>
          </a:prstGeom>
          <a:noFill/>
          <a:ln>
            <a:noFill/>
          </a:ln>
        </p:spPr>
        <p:txBody>
          <a:bodyPr anchorCtr="0" anchor="t" bIns="0" lIns="0" spcFirstLastPara="1" rIns="0" wrap="square" tIns="0">
            <a:spAutoFit/>
          </a:bodyPr>
          <a:lstStyle/>
          <a:p>
            <a:pPr indent="0" lvl="0" marL="0" marR="0" rtl="0" algn="ctr">
              <a:lnSpc>
                <a:spcPct val="106002"/>
              </a:lnSpc>
              <a:spcBef>
                <a:spcPts val="0"/>
              </a:spcBef>
              <a:spcAft>
                <a:spcPts val="0"/>
              </a:spcAft>
              <a:buClr>
                <a:srgbClr val="000000"/>
              </a:buClr>
              <a:buSzPts val="3200"/>
              <a:buFont typeface="Arial"/>
              <a:buNone/>
            </a:pPr>
            <a:r>
              <a:t/>
            </a:r>
            <a:endParaRPr b="0" i="0" sz="1800" u="none" cap="none" strike="noStrike">
              <a:solidFill>
                <a:srgbClr val="000000"/>
              </a:solidFill>
              <a:latin typeface="Arial"/>
              <a:ea typeface="Arial"/>
              <a:cs typeface="Arial"/>
              <a:sym typeface="Arial"/>
            </a:endParaRPr>
          </a:p>
        </p:txBody>
      </p:sp>
      <p:sp>
        <p:nvSpPr>
          <p:cNvPr id="196" name="Google Shape;196;g3588bada0f5_0_101"/>
          <p:cNvSpPr txBox="1"/>
          <p:nvPr/>
        </p:nvSpPr>
        <p:spPr>
          <a:xfrm>
            <a:off x="377586" y="494466"/>
            <a:ext cx="6801300" cy="6579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4500"/>
              <a:buFont typeface="Arial"/>
              <a:buNone/>
            </a:pPr>
            <a:r>
              <a:rPr b="1" i="0" lang="en-US" sz="4500" u="none" cap="none" strike="noStrike">
                <a:solidFill>
                  <a:srgbClr val="FFFFFF"/>
                </a:solidFill>
                <a:latin typeface="Roboto"/>
                <a:ea typeface="Roboto"/>
                <a:cs typeface="Roboto"/>
                <a:sym typeface="Roboto"/>
              </a:rPr>
              <a:t>MegaMall Pop Up Stores</a:t>
            </a:r>
            <a:endParaRPr b="0" i="0" sz="1400" u="none" cap="none" strike="noStrike">
              <a:solidFill>
                <a:srgbClr val="000000"/>
              </a:solidFill>
              <a:latin typeface="Arial"/>
              <a:ea typeface="Arial"/>
              <a:cs typeface="Arial"/>
              <a:sym typeface="Arial"/>
            </a:endParaRPr>
          </a:p>
        </p:txBody>
      </p:sp>
      <p:sp>
        <p:nvSpPr>
          <p:cNvPr id="197" name="Google Shape;197;g3588bada0f5_0_101"/>
          <p:cNvSpPr txBox="1"/>
          <p:nvPr/>
        </p:nvSpPr>
        <p:spPr>
          <a:xfrm>
            <a:off x="453786" y="828886"/>
            <a:ext cx="3148200" cy="215400"/>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3588bada0f5_0_101"/>
          <p:cNvSpPr txBox="1"/>
          <p:nvPr/>
        </p:nvSpPr>
        <p:spPr>
          <a:xfrm flipH="1">
            <a:off x="686434" y="1943115"/>
            <a:ext cx="6423900" cy="438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400"/>
              </a:spcBef>
              <a:spcAft>
                <a:spcPts val="0"/>
              </a:spcAft>
              <a:buClr>
                <a:srgbClr val="000000"/>
              </a:buClr>
              <a:buSzPts val="1300"/>
              <a:buFont typeface="Arial"/>
              <a:buNone/>
            </a:pPr>
            <a:r>
              <a:rPr b="1" i="0" lang="en-US" sz="1300" u="none" cap="none" strike="noStrike">
                <a:solidFill>
                  <a:schemeClr val="lt1"/>
                </a:solidFill>
                <a:latin typeface="Arial"/>
                <a:ea typeface="Arial"/>
                <a:cs typeface="Arial"/>
                <a:sym typeface="Arial"/>
              </a:rPr>
              <a:t>Why Participate?</a:t>
            </a:r>
            <a:endParaRPr b="1" i="0" sz="1300" u="none" cap="none" strike="noStrike">
              <a:solidFill>
                <a:schemeClr val="lt1"/>
              </a:solidFill>
              <a:latin typeface="Arial"/>
              <a:ea typeface="Arial"/>
              <a:cs typeface="Arial"/>
              <a:sym typeface="Arial"/>
            </a:endParaRPr>
          </a:p>
          <a:p>
            <a:pPr indent="-298450" lvl="0" marL="457200" marR="0" rtl="0" algn="l">
              <a:lnSpc>
                <a:spcPct val="115000"/>
              </a:lnSpc>
              <a:spcBef>
                <a:spcPts val="1200"/>
              </a:spcBef>
              <a:spcAft>
                <a:spcPts val="0"/>
              </a:spcAft>
              <a:buClr>
                <a:schemeClr val="lt1"/>
              </a:buClr>
              <a:buSzPts val="1100"/>
              <a:buFont typeface="Arial"/>
              <a:buChar char="●"/>
            </a:pPr>
            <a:r>
              <a:rPr b="1" i="0" lang="en-US" sz="1100" u="none" cap="none" strike="noStrike">
                <a:solidFill>
                  <a:schemeClr val="lt1"/>
                </a:solidFill>
                <a:latin typeface="Arial"/>
                <a:ea typeface="Arial"/>
                <a:cs typeface="Arial"/>
                <a:sym typeface="Arial"/>
              </a:rPr>
              <a:t>Mass exposure</a:t>
            </a:r>
            <a:r>
              <a:rPr b="0" i="0" lang="en-US" sz="1100" u="none" cap="none" strike="noStrike">
                <a:solidFill>
                  <a:schemeClr val="lt1"/>
                </a:solidFill>
                <a:latin typeface="Arial"/>
                <a:ea typeface="Arial"/>
                <a:cs typeface="Arial"/>
                <a:sym typeface="Arial"/>
              </a:rPr>
              <a:t> through viral marketing campaigns across multiple brand and influencer channels.</a:t>
            </a:r>
            <a:br>
              <a:rPr b="0" i="0" lang="en-US" sz="1100" u="none" cap="none" strike="noStrike">
                <a:solidFill>
                  <a:schemeClr val="lt1"/>
                </a:solidFill>
                <a:latin typeface="Arial"/>
                <a:ea typeface="Arial"/>
                <a:cs typeface="Arial"/>
                <a:sym typeface="Arial"/>
              </a:rPr>
            </a:br>
            <a:endParaRPr b="0" i="0" sz="1100" u="none" cap="none" strike="noStrike">
              <a:solidFill>
                <a:schemeClr val="lt1"/>
              </a:solidFill>
              <a:latin typeface="Arial"/>
              <a:ea typeface="Arial"/>
              <a:cs typeface="Arial"/>
              <a:sym typeface="Arial"/>
            </a:endParaRPr>
          </a:p>
          <a:p>
            <a:pPr indent="-298450" lvl="0" marL="457200" marR="0" rtl="0" algn="l">
              <a:lnSpc>
                <a:spcPct val="115000"/>
              </a:lnSpc>
              <a:spcBef>
                <a:spcPts val="0"/>
              </a:spcBef>
              <a:spcAft>
                <a:spcPts val="0"/>
              </a:spcAft>
              <a:buClr>
                <a:schemeClr val="lt1"/>
              </a:buClr>
              <a:buSzPts val="1100"/>
              <a:buFont typeface="Arial"/>
              <a:buChar char="●"/>
            </a:pPr>
            <a:r>
              <a:rPr b="1" i="0" lang="en-US" sz="1100" u="none" cap="none" strike="noStrike">
                <a:solidFill>
                  <a:schemeClr val="lt1"/>
                </a:solidFill>
                <a:latin typeface="Arial"/>
                <a:ea typeface="Arial"/>
                <a:cs typeface="Arial"/>
                <a:sym typeface="Arial"/>
              </a:rPr>
              <a:t>Innovative positioning</a:t>
            </a:r>
            <a:r>
              <a:rPr b="0" i="0" lang="en-US" sz="1100" u="none" cap="none" strike="noStrike">
                <a:solidFill>
                  <a:schemeClr val="lt1"/>
                </a:solidFill>
                <a:latin typeface="Arial"/>
                <a:ea typeface="Arial"/>
                <a:cs typeface="Arial"/>
                <a:sym typeface="Arial"/>
              </a:rPr>
              <a:t> – be seen as a cutting-edge brand shaping new kinds of digital retail.</a:t>
            </a:r>
            <a:br>
              <a:rPr b="0" i="0" lang="en-US" sz="1100" u="none" cap="none" strike="noStrike">
                <a:solidFill>
                  <a:schemeClr val="lt1"/>
                </a:solidFill>
                <a:latin typeface="Arial"/>
                <a:ea typeface="Arial"/>
                <a:cs typeface="Arial"/>
                <a:sym typeface="Arial"/>
              </a:rPr>
            </a:br>
            <a:endParaRPr b="0" i="0" sz="1100" u="none" cap="none" strike="noStrike">
              <a:solidFill>
                <a:schemeClr val="lt1"/>
              </a:solidFill>
              <a:latin typeface="Arial"/>
              <a:ea typeface="Arial"/>
              <a:cs typeface="Arial"/>
              <a:sym typeface="Arial"/>
            </a:endParaRPr>
          </a:p>
          <a:p>
            <a:pPr indent="-298450" lvl="0" marL="457200" marR="0" rtl="0" algn="l">
              <a:lnSpc>
                <a:spcPct val="115000"/>
              </a:lnSpc>
              <a:spcBef>
                <a:spcPts val="0"/>
              </a:spcBef>
              <a:spcAft>
                <a:spcPts val="0"/>
              </a:spcAft>
              <a:buClr>
                <a:schemeClr val="lt1"/>
              </a:buClr>
              <a:buSzPts val="1100"/>
              <a:buFont typeface="Arial"/>
              <a:buChar char="●"/>
            </a:pPr>
            <a:r>
              <a:rPr b="1" i="0" lang="en-US" sz="1100" u="none" cap="none" strike="noStrike">
                <a:solidFill>
                  <a:schemeClr val="lt1"/>
                </a:solidFill>
                <a:latin typeface="Arial"/>
                <a:ea typeface="Arial"/>
                <a:cs typeface="Arial"/>
                <a:sym typeface="Arial"/>
              </a:rPr>
              <a:t>Sales &amp; engagement uplift</a:t>
            </a:r>
            <a:r>
              <a:rPr b="0" i="0" lang="en-US" sz="1100" u="none" cap="none" strike="noStrike">
                <a:solidFill>
                  <a:schemeClr val="lt1"/>
                </a:solidFill>
                <a:latin typeface="Arial"/>
                <a:ea typeface="Arial"/>
                <a:cs typeface="Arial"/>
                <a:sym typeface="Arial"/>
              </a:rPr>
              <a:t> – through exclusive offers and real-time participation.</a:t>
            </a:r>
            <a:br>
              <a:rPr b="0" i="0" lang="en-US" sz="1100" u="none" cap="none" strike="noStrike">
                <a:solidFill>
                  <a:schemeClr val="lt1"/>
                </a:solidFill>
                <a:latin typeface="Arial"/>
                <a:ea typeface="Arial"/>
                <a:cs typeface="Arial"/>
                <a:sym typeface="Arial"/>
              </a:rPr>
            </a:br>
            <a:endParaRPr b="0" i="0" sz="1100" u="none" cap="none" strike="noStrike">
              <a:solidFill>
                <a:schemeClr val="lt1"/>
              </a:solidFill>
              <a:latin typeface="Arial"/>
              <a:ea typeface="Arial"/>
              <a:cs typeface="Arial"/>
              <a:sym typeface="Arial"/>
            </a:endParaRPr>
          </a:p>
          <a:p>
            <a:pPr indent="-298450" lvl="0" marL="457200" marR="0" rtl="0" algn="l">
              <a:lnSpc>
                <a:spcPct val="115000"/>
              </a:lnSpc>
              <a:spcBef>
                <a:spcPts val="0"/>
              </a:spcBef>
              <a:spcAft>
                <a:spcPts val="0"/>
              </a:spcAft>
              <a:buClr>
                <a:schemeClr val="lt1"/>
              </a:buClr>
              <a:buSzPts val="1100"/>
              <a:buFont typeface="Arial"/>
              <a:buChar char="●"/>
            </a:pPr>
            <a:r>
              <a:rPr b="1" i="0" lang="en-US" sz="1100" u="none" cap="none" strike="noStrike">
                <a:solidFill>
                  <a:schemeClr val="lt1"/>
                </a:solidFill>
                <a:latin typeface="Arial"/>
                <a:ea typeface="Arial"/>
                <a:cs typeface="Arial"/>
                <a:sym typeface="Arial"/>
              </a:rPr>
              <a:t>Data insights</a:t>
            </a:r>
            <a:r>
              <a:rPr b="0" i="0" lang="en-US" sz="1100" u="none" cap="none" strike="noStrike">
                <a:solidFill>
                  <a:schemeClr val="lt1"/>
                </a:solidFill>
                <a:latin typeface="Arial"/>
                <a:ea typeface="Arial"/>
                <a:cs typeface="Arial"/>
                <a:sym typeface="Arial"/>
              </a:rPr>
              <a:t> – understand behaviors and preferences of your future customers.</a:t>
            </a:r>
            <a:br>
              <a:rPr b="0" i="0" lang="en-US" sz="1100" u="none" cap="none" strike="noStrike">
                <a:solidFill>
                  <a:schemeClr val="lt1"/>
                </a:solidFill>
                <a:latin typeface="Arial"/>
                <a:ea typeface="Arial"/>
                <a:cs typeface="Arial"/>
                <a:sym typeface="Arial"/>
              </a:rPr>
            </a:br>
            <a:endParaRPr b="0" i="0" sz="1100" u="none" cap="none" strike="noStrike">
              <a:solidFill>
                <a:schemeClr val="lt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a:p>
            <a:pPr indent="0" lvl="0" marL="0" marR="0" rtl="0" algn="l">
              <a:lnSpc>
                <a:spcPct val="115000"/>
              </a:lnSpc>
              <a:spcBef>
                <a:spcPts val="1400"/>
              </a:spcBef>
              <a:spcAft>
                <a:spcPts val="0"/>
              </a:spcAft>
              <a:buClr>
                <a:srgbClr val="000000"/>
              </a:buClr>
              <a:buSzPts val="1300"/>
              <a:buFont typeface="Arial"/>
              <a:buNone/>
            </a:pPr>
            <a:r>
              <a:rPr b="1" i="0" lang="en-US" sz="1300" u="none" cap="none" strike="noStrike">
                <a:solidFill>
                  <a:schemeClr val="lt1"/>
                </a:solidFill>
                <a:latin typeface="Arial"/>
                <a:ea typeface="Arial"/>
                <a:cs typeface="Arial"/>
                <a:sym typeface="Arial"/>
              </a:rPr>
              <a:t>What We Need From You</a:t>
            </a:r>
            <a:endParaRPr b="1" i="0" sz="1300" u="none" cap="none" strike="noStrike">
              <a:solidFill>
                <a:schemeClr val="lt1"/>
              </a:solidFill>
              <a:latin typeface="Arial"/>
              <a:ea typeface="Arial"/>
              <a:cs typeface="Arial"/>
              <a:sym typeface="Arial"/>
            </a:endParaRPr>
          </a:p>
          <a:p>
            <a:pPr indent="-298450" lvl="0" marL="457200" marR="0" rtl="0" algn="l">
              <a:lnSpc>
                <a:spcPct val="115000"/>
              </a:lnSpc>
              <a:spcBef>
                <a:spcPts val="1200"/>
              </a:spcBef>
              <a:spcAft>
                <a:spcPts val="0"/>
              </a:spcAft>
              <a:buClr>
                <a:schemeClr val="lt1"/>
              </a:buClr>
              <a:buSzPts val="1100"/>
              <a:buFont typeface="Arial"/>
              <a:buChar char="●"/>
            </a:pPr>
            <a:r>
              <a:rPr b="0" i="0" lang="en-US" sz="1100" u="none" cap="none" strike="noStrike">
                <a:solidFill>
                  <a:schemeClr val="lt1"/>
                </a:solidFill>
                <a:latin typeface="Arial"/>
                <a:ea typeface="Arial"/>
                <a:cs typeface="Arial"/>
                <a:sym typeface="Arial"/>
              </a:rPr>
              <a:t>A signed </a:t>
            </a:r>
            <a:r>
              <a:rPr b="1" i="0" lang="en-US" sz="1100" u="none" cap="none" strike="noStrike">
                <a:solidFill>
                  <a:schemeClr val="lt1"/>
                </a:solidFill>
                <a:latin typeface="Arial"/>
                <a:ea typeface="Arial"/>
                <a:cs typeface="Arial"/>
                <a:sym typeface="Arial"/>
              </a:rPr>
              <a:t>Non-Disclosure Agreement (NDA)</a:t>
            </a:r>
            <a:r>
              <a:rPr b="0" i="0" lang="en-US" sz="1100" u="none" cap="none" strike="noStrike">
                <a:solidFill>
                  <a:schemeClr val="lt1"/>
                </a:solidFill>
                <a:latin typeface="Arial"/>
                <a:ea typeface="Arial"/>
                <a:cs typeface="Arial"/>
                <a:sym typeface="Arial"/>
              </a:rPr>
              <a:t> to maintain campaign confidentiality.</a:t>
            </a:r>
            <a:br>
              <a:rPr b="0" i="0" lang="en-US" sz="1100" u="none" cap="none" strike="noStrike">
                <a:solidFill>
                  <a:schemeClr val="lt1"/>
                </a:solidFill>
                <a:latin typeface="Arial"/>
                <a:ea typeface="Arial"/>
                <a:cs typeface="Arial"/>
                <a:sym typeface="Arial"/>
              </a:rPr>
            </a:br>
            <a:endParaRPr b="0" i="0" sz="1100" u="none" cap="none" strike="noStrike">
              <a:solidFill>
                <a:schemeClr val="lt1"/>
              </a:solidFill>
              <a:latin typeface="Arial"/>
              <a:ea typeface="Arial"/>
              <a:cs typeface="Arial"/>
              <a:sym typeface="Arial"/>
            </a:endParaRPr>
          </a:p>
          <a:p>
            <a:pPr indent="-298450" lvl="0" marL="457200" marR="0" rtl="0" algn="l">
              <a:lnSpc>
                <a:spcPct val="115000"/>
              </a:lnSpc>
              <a:spcBef>
                <a:spcPts val="0"/>
              </a:spcBef>
              <a:spcAft>
                <a:spcPts val="0"/>
              </a:spcAft>
              <a:buClr>
                <a:schemeClr val="lt1"/>
              </a:buClr>
              <a:buSzPts val="1100"/>
              <a:buFont typeface="Arial"/>
              <a:buChar char="●"/>
            </a:pPr>
            <a:r>
              <a:rPr b="0" i="0" lang="en-US" sz="1100" u="none" cap="none" strike="noStrike">
                <a:solidFill>
                  <a:schemeClr val="lt1"/>
                </a:solidFill>
                <a:latin typeface="Arial"/>
                <a:ea typeface="Arial"/>
                <a:cs typeface="Arial"/>
                <a:sym typeface="Arial"/>
              </a:rPr>
              <a:t>Next step to:</a:t>
            </a:r>
            <a:br>
              <a:rPr b="0" i="0" lang="en-US" sz="1100" u="none" cap="none" strike="noStrike">
                <a:solidFill>
                  <a:schemeClr val="lt1"/>
                </a:solidFill>
                <a:latin typeface="Arial"/>
                <a:ea typeface="Arial"/>
                <a:cs typeface="Arial"/>
                <a:sym typeface="Arial"/>
              </a:rPr>
            </a:br>
            <a:endParaRPr b="0" i="0" sz="1100" u="none" cap="none" strike="noStrike">
              <a:solidFill>
                <a:schemeClr val="lt1"/>
              </a:solidFill>
              <a:latin typeface="Arial"/>
              <a:ea typeface="Arial"/>
              <a:cs typeface="Arial"/>
              <a:sym typeface="Arial"/>
            </a:endParaRPr>
          </a:p>
          <a:p>
            <a:pPr indent="-298450" lvl="1" marL="914400" marR="0" rtl="0" algn="l">
              <a:lnSpc>
                <a:spcPct val="115000"/>
              </a:lnSpc>
              <a:spcBef>
                <a:spcPts val="0"/>
              </a:spcBef>
              <a:spcAft>
                <a:spcPts val="0"/>
              </a:spcAft>
              <a:buClr>
                <a:schemeClr val="lt1"/>
              </a:buClr>
              <a:buSzPts val="1100"/>
              <a:buFont typeface="Arial"/>
              <a:buChar char="○"/>
            </a:pPr>
            <a:r>
              <a:rPr b="0" i="0" lang="en-US" sz="1100" u="none" cap="none" strike="noStrike">
                <a:solidFill>
                  <a:schemeClr val="lt1"/>
                </a:solidFill>
                <a:latin typeface="Arial"/>
                <a:ea typeface="Arial"/>
                <a:cs typeface="Arial"/>
                <a:sym typeface="Arial"/>
              </a:rPr>
              <a:t>Discussion call to ensure the right fit</a:t>
            </a:r>
            <a:endParaRPr b="0" i="0" sz="1100" u="none" cap="none" strike="noStrike">
              <a:solidFill>
                <a:schemeClr val="lt1"/>
              </a:solidFill>
              <a:latin typeface="Arial"/>
              <a:ea typeface="Arial"/>
              <a:cs typeface="Arial"/>
              <a:sym typeface="Arial"/>
            </a:endParaRPr>
          </a:p>
          <a:p>
            <a:pPr indent="-298450" lvl="1" marL="914400" marR="0" rtl="0" algn="l">
              <a:lnSpc>
                <a:spcPct val="115000"/>
              </a:lnSpc>
              <a:spcBef>
                <a:spcPts val="0"/>
              </a:spcBef>
              <a:spcAft>
                <a:spcPts val="0"/>
              </a:spcAft>
              <a:buClr>
                <a:schemeClr val="lt1"/>
              </a:buClr>
              <a:buSzPts val="1100"/>
              <a:buFont typeface="Arial"/>
              <a:buChar char="○"/>
            </a:pPr>
            <a:r>
              <a:rPr b="0" i="0" lang="en-US" sz="1100" u="none" cap="none" strike="noStrike">
                <a:solidFill>
                  <a:schemeClr val="lt1"/>
                </a:solidFill>
                <a:latin typeface="Arial"/>
                <a:ea typeface="Arial"/>
                <a:cs typeface="Arial"/>
                <a:sym typeface="Arial"/>
              </a:rPr>
              <a:t>Demonstration</a:t>
            </a:r>
            <a:endParaRPr b="0" i="0" sz="1100" u="none" cap="none" strike="noStrike">
              <a:solidFill>
                <a:schemeClr val="lt1"/>
              </a:solidFill>
              <a:latin typeface="Arial"/>
              <a:ea typeface="Arial"/>
              <a:cs typeface="Arial"/>
              <a:sym typeface="Arial"/>
            </a:endParaRPr>
          </a:p>
          <a:p>
            <a:pPr indent="0" lvl="0" marL="914400" marR="0" rtl="0" algn="l">
              <a:lnSpc>
                <a:spcPct val="115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9" name="Google Shape;199;g3588bada0f5_0_101"/>
          <p:cNvSpPr txBox="1"/>
          <p:nvPr/>
        </p:nvSpPr>
        <p:spPr>
          <a:xfrm>
            <a:off x="377585" y="1940748"/>
            <a:ext cx="67506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363F2"/>
            </a:gs>
            <a:gs pos="100000">
              <a:srgbClr val="38CE8F"/>
            </a:gs>
          </a:gsLst>
          <a:lin ang="5400012" scaled="0"/>
        </a:gradFill>
      </p:bgPr>
    </p:bg>
    <p:spTree>
      <p:nvGrpSpPr>
        <p:cNvPr id="203" name="Shape 203"/>
        <p:cNvGrpSpPr/>
        <p:nvPr/>
      </p:nvGrpSpPr>
      <p:grpSpPr>
        <a:xfrm>
          <a:off x="0" y="0"/>
          <a:ext cx="0" cy="0"/>
          <a:chOff x="0" y="0"/>
          <a:chExt cx="0" cy="0"/>
        </a:xfrm>
      </p:grpSpPr>
      <p:cxnSp>
        <p:nvCxnSpPr>
          <p:cNvPr id="204" name="Google Shape;204;p10"/>
          <p:cNvCxnSpPr/>
          <p:nvPr/>
        </p:nvCxnSpPr>
        <p:spPr>
          <a:xfrm>
            <a:off x="453786" y="354035"/>
            <a:ext cx="6674400" cy="0"/>
          </a:xfrm>
          <a:prstGeom prst="straightConnector1">
            <a:avLst/>
          </a:prstGeom>
          <a:noFill/>
          <a:ln cap="flat" cmpd="sng" w="9525">
            <a:solidFill>
              <a:srgbClr val="FFFFFF"/>
            </a:solidFill>
            <a:prstDash val="solid"/>
            <a:round/>
            <a:headEnd len="sm" w="sm" type="none"/>
            <a:tailEnd len="sm" w="sm" type="none"/>
          </a:ln>
        </p:spPr>
      </p:cxnSp>
      <p:cxnSp>
        <p:nvCxnSpPr>
          <p:cNvPr id="205" name="Google Shape;205;p10"/>
          <p:cNvCxnSpPr/>
          <p:nvPr/>
        </p:nvCxnSpPr>
        <p:spPr>
          <a:xfrm>
            <a:off x="453786" y="1259476"/>
            <a:ext cx="6674400" cy="0"/>
          </a:xfrm>
          <a:prstGeom prst="straightConnector1">
            <a:avLst/>
          </a:prstGeom>
          <a:noFill/>
          <a:ln cap="flat" cmpd="sng" w="9525">
            <a:solidFill>
              <a:srgbClr val="FFFFFF"/>
            </a:solidFill>
            <a:prstDash val="solid"/>
            <a:round/>
            <a:headEnd len="sm" w="sm" type="none"/>
            <a:tailEnd len="sm" w="sm" type="none"/>
          </a:ln>
        </p:spPr>
      </p:cxnSp>
      <p:sp>
        <p:nvSpPr>
          <p:cNvPr id="206" name="Google Shape;206;p10"/>
          <p:cNvSpPr/>
          <p:nvPr/>
        </p:nvSpPr>
        <p:spPr>
          <a:xfrm>
            <a:off x="7234736" y="580023"/>
            <a:ext cx="154514" cy="153355"/>
          </a:xfrm>
          <a:custGeom>
            <a:rect b="b" l="l" r="r" t="t"/>
            <a:pathLst>
              <a:path extrusionOk="0" h="153355" w="154514">
                <a:moveTo>
                  <a:pt x="0" y="0"/>
                </a:moveTo>
                <a:lnTo>
                  <a:pt x="154514" y="0"/>
                </a:lnTo>
                <a:lnTo>
                  <a:pt x="154514" y="153354"/>
                </a:lnTo>
                <a:lnTo>
                  <a:pt x="0" y="153354"/>
                </a:lnTo>
                <a:lnTo>
                  <a:pt x="0" y="0"/>
                </a:lnTo>
                <a:close/>
              </a:path>
            </a:pathLst>
          </a:custGeom>
          <a:blipFill rotWithShape="1">
            <a:blip r:embed="rId3">
              <a:alphaModFix/>
            </a:blip>
            <a:stretch>
              <a:fillRect b="0" l="0" r="0" t="0"/>
            </a:stretch>
          </a:blipFill>
          <a:ln>
            <a:noFill/>
          </a:ln>
        </p:spPr>
      </p:sp>
      <p:sp>
        <p:nvSpPr>
          <p:cNvPr id="207" name="Google Shape;207;p10"/>
          <p:cNvSpPr txBox="1"/>
          <p:nvPr/>
        </p:nvSpPr>
        <p:spPr>
          <a:xfrm>
            <a:off x="435230" y="1365631"/>
            <a:ext cx="6692956" cy="522002"/>
          </a:xfrm>
          <a:prstGeom prst="rect">
            <a:avLst/>
          </a:prstGeom>
          <a:noFill/>
          <a:ln>
            <a:noFill/>
          </a:ln>
        </p:spPr>
        <p:txBody>
          <a:bodyPr anchorCtr="0" anchor="t" bIns="0" lIns="0" spcFirstLastPara="1" rIns="0" wrap="square" tIns="0">
            <a:spAutoFit/>
          </a:bodyPr>
          <a:lstStyle/>
          <a:p>
            <a:pPr indent="0" lvl="0" marL="0" marR="0" rtl="0" algn="ctr">
              <a:lnSpc>
                <a:spcPct val="106002"/>
              </a:lnSpc>
              <a:spcBef>
                <a:spcPts val="0"/>
              </a:spcBef>
              <a:spcAft>
                <a:spcPts val="0"/>
              </a:spcAft>
              <a:buClr>
                <a:srgbClr val="000000"/>
              </a:buClr>
              <a:buSzPts val="3200"/>
              <a:buFont typeface="Arial"/>
              <a:buNone/>
            </a:pPr>
            <a:r>
              <a:rPr b="1" i="0" lang="en-US" sz="3200" u="none" cap="none" strike="noStrike">
                <a:solidFill>
                  <a:srgbClr val="FFFFFF"/>
                </a:solidFill>
                <a:latin typeface="Roboto"/>
                <a:ea typeface="Roboto"/>
                <a:cs typeface="Roboto"/>
                <a:sym typeface="Roboto"/>
              </a:rPr>
              <a:t>Next Generation Marketing</a:t>
            </a:r>
            <a:endParaRPr b="1" i="0" sz="1800" u="none" cap="none" strike="noStrike">
              <a:solidFill>
                <a:srgbClr val="000000"/>
              </a:solidFill>
              <a:latin typeface="Arial"/>
              <a:ea typeface="Arial"/>
              <a:cs typeface="Arial"/>
              <a:sym typeface="Arial"/>
            </a:endParaRPr>
          </a:p>
        </p:txBody>
      </p:sp>
      <p:sp>
        <p:nvSpPr>
          <p:cNvPr id="208" name="Google Shape;208;p10"/>
          <p:cNvSpPr txBox="1"/>
          <p:nvPr/>
        </p:nvSpPr>
        <p:spPr>
          <a:xfrm>
            <a:off x="448450" y="470350"/>
            <a:ext cx="6786286" cy="6579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rgbClr val="000000"/>
              </a:buClr>
              <a:buSzPts val="4500"/>
              <a:buFont typeface="Arial"/>
              <a:buNone/>
            </a:pPr>
            <a:r>
              <a:rPr b="1" i="0" lang="en-US" sz="4500" u="none" cap="none" strike="noStrike">
                <a:solidFill>
                  <a:srgbClr val="FFFFFF"/>
                </a:solidFill>
                <a:latin typeface="Roboto"/>
                <a:ea typeface="Roboto"/>
                <a:cs typeface="Roboto"/>
                <a:sym typeface="Roboto"/>
              </a:rPr>
              <a:t>Immersive Pop Up Stores</a:t>
            </a:r>
            <a:endParaRPr b="0" i="0" sz="1400" u="none" cap="none" strike="noStrike">
              <a:solidFill>
                <a:srgbClr val="000000"/>
              </a:solidFill>
              <a:latin typeface="Arial"/>
              <a:ea typeface="Arial"/>
              <a:cs typeface="Arial"/>
              <a:sym typeface="Arial"/>
            </a:endParaRPr>
          </a:p>
        </p:txBody>
      </p:sp>
      <p:sp>
        <p:nvSpPr>
          <p:cNvPr id="209" name="Google Shape;209;p10"/>
          <p:cNvSpPr txBox="1"/>
          <p:nvPr/>
        </p:nvSpPr>
        <p:spPr>
          <a:xfrm>
            <a:off x="453786" y="791047"/>
            <a:ext cx="3148200" cy="2154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0"/>
          <p:cNvSpPr txBox="1"/>
          <p:nvPr/>
        </p:nvSpPr>
        <p:spPr>
          <a:xfrm flipH="1">
            <a:off x="341493" y="1799707"/>
            <a:ext cx="6970500" cy="6775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800"/>
              </a:spcBef>
              <a:spcAft>
                <a:spcPts val="0"/>
              </a:spcAft>
              <a:buClr>
                <a:schemeClr val="dk1"/>
              </a:buClr>
              <a:buSzPts val="1100"/>
              <a:buFont typeface="Arial"/>
              <a:buNone/>
            </a:pPr>
            <a:r>
              <a:t/>
            </a:r>
            <a:endParaRPr b="1" i="0" sz="2800" u="none" cap="none" strike="noStrike">
              <a:solidFill>
                <a:schemeClr val="lt1"/>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rPr b="0" i="0" lang="en-US" sz="1400" u="none" cap="none" strike="noStrike">
                <a:solidFill>
                  <a:schemeClr val="lt1"/>
                </a:solidFill>
                <a:latin typeface="Roboto"/>
                <a:ea typeface="Roboto"/>
                <a:cs typeface="Roboto"/>
                <a:sym typeface="Roboto"/>
              </a:rPr>
              <a:t>We create extraordinary pop-up stores that drive real foot traffic to your targeted locations. Our platform integrates seamlessly with:</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1200"/>
              </a:spcBef>
              <a:spcAft>
                <a:spcPts val="0"/>
              </a:spcAft>
              <a:buClr>
                <a:schemeClr val="lt1"/>
              </a:buClr>
              <a:buSzPts val="1100"/>
              <a:buFont typeface="Arial"/>
              <a:buChar char="●"/>
            </a:pPr>
            <a:r>
              <a:rPr b="1" i="0" lang="en-US" sz="1400" u="none" cap="none" strike="noStrike">
                <a:solidFill>
                  <a:schemeClr val="lt1"/>
                </a:solidFill>
                <a:latin typeface="Roboto"/>
                <a:ea typeface="Roboto"/>
                <a:cs typeface="Roboto"/>
                <a:sym typeface="Roboto"/>
              </a:rPr>
              <a:t>Social media engagement:</a:t>
            </a:r>
            <a:r>
              <a:rPr b="0" i="0" lang="en-US" sz="1400" u="none" cap="none" strike="noStrike">
                <a:solidFill>
                  <a:schemeClr val="lt1"/>
                </a:solidFill>
                <a:latin typeface="Roboto"/>
                <a:ea typeface="Roboto"/>
                <a:cs typeface="Roboto"/>
                <a:sym typeface="Roboto"/>
              </a:rPr>
              <a:t> Leverage interactive clues and map-based adventures.</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1" i="0" lang="en-US" sz="1400" u="none" cap="none" strike="noStrike">
                <a:solidFill>
                  <a:schemeClr val="lt1"/>
                </a:solidFill>
                <a:latin typeface="Roboto"/>
                <a:ea typeface="Roboto"/>
                <a:cs typeface="Roboto"/>
                <a:sym typeface="Roboto"/>
              </a:rPr>
              <a:t>Location-based marketing:</a:t>
            </a:r>
            <a:r>
              <a:rPr b="0" i="0" lang="en-US" sz="1400" u="none" cap="none" strike="noStrike">
                <a:solidFill>
                  <a:schemeClr val="lt1"/>
                </a:solidFill>
                <a:latin typeface="Roboto"/>
                <a:ea typeface="Roboto"/>
                <a:cs typeface="Roboto"/>
                <a:sym typeface="Roboto"/>
              </a:rPr>
              <a:t> Guide customers to key locations.</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1" i="0" lang="en-US" sz="1400" u="none" cap="none" strike="noStrike">
                <a:solidFill>
                  <a:schemeClr val="lt1"/>
                </a:solidFill>
                <a:latin typeface="Roboto"/>
                <a:ea typeface="Roboto"/>
                <a:cs typeface="Roboto"/>
                <a:sym typeface="Roboto"/>
              </a:rPr>
              <a:t>Interactive product drops:</a:t>
            </a:r>
            <a:r>
              <a:rPr b="0" i="0" lang="en-US" sz="1400" u="none" cap="none" strike="noStrike">
                <a:solidFill>
                  <a:schemeClr val="lt1"/>
                </a:solidFill>
                <a:latin typeface="Roboto"/>
                <a:ea typeface="Roboto"/>
                <a:cs typeface="Roboto"/>
                <a:sym typeface="Roboto"/>
              </a:rPr>
              <a:t> Offer exclusive items in augmented reality.</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1" i="0" lang="en-US" sz="1400" u="none" cap="none" strike="noStrike">
                <a:solidFill>
                  <a:schemeClr val="lt1"/>
                </a:solidFill>
                <a:latin typeface="Roboto"/>
                <a:ea typeface="Roboto"/>
                <a:cs typeface="Roboto"/>
                <a:sym typeface="Roboto"/>
              </a:rPr>
              <a:t>Loyalty program integration:</a:t>
            </a:r>
            <a:r>
              <a:rPr b="0" i="0" lang="en-US" sz="1400" u="none" cap="none" strike="noStrike">
                <a:solidFill>
                  <a:schemeClr val="lt1"/>
                </a:solidFill>
                <a:latin typeface="Roboto"/>
                <a:ea typeface="Roboto"/>
                <a:cs typeface="Roboto"/>
                <a:sym typeface="Roboto"/>
              </a:rPr>
              <a:t> Reward customers with redeemable points.</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1" i="0" lang="en-US" sz="1400" u="none" cap="none" strike="noStrike">
                <a:solidFill>
                  <a:schemeClr val="lt1"/>
                </a:solidFill>
                <a:latin typeface="Roboto"/>
                <a:ea typeface="Roboto"/>
                <a:cs typeface="Roboto"/>
                <a:sym typeface="Roboto"/>
              </a:rPr>
              <a:t>Data-driven insights:</a:t>
            </a:r>
            <a:r>
              <a:rPr b="0" i="0" lang="en-US" sz="1400" u="none" cap="none" strike="noStrike">
                <a:solidFill>
                  <a:schemeClr val="lt1"/>
                </a:solidFill>
                <a:latin typeface="Roboto"/>
                <a:ea typeface="Roboto"/>
                <a:cs typeface="Roboto"/>
                <a:sym typeface="Roboto"/>
              </a:rPr>
              <a:t> Capture valuable user behavior analytics.</a:t>
            </a:r>
            <a:endParaRPr b="0" i="0" sz="1400" u="none" cap="none" strike="noStrike">
              <a:solidFill>
                <a:schemeClr val="lt1"/>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rPr b="0" i="0" lang="en-US" sz="1400" u="none" cap="none" strike="noStrike">
                <a:solidFill>
                  <a:schemeClr val="lt1"/>
                </a:solidFill>
                <a:latin typeface="Roboto"/>
                <a:ea typeface="Roboto"/>
                <a:cs typeface="Roboto"/>
                <a:sym typeface="Roboto"/>
              </a:rPr>
              <a:t>Each brand pop-up store tells a unique story, tailored to your brand’s vision. Examples include:</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1200"/>
              </a:spcBef>
              <a:spcAft>
                <a:spcPts val="0"/>
              </a:spcAft>
              <a:buClr>
                <a:schemeClr val="lt1"/>
              </a:buClr>
              <a:buSzPts val="1100"/>
              <a:buFont typeface="Arial"/>
              <a:buChar char="●"/>
            </a:pPr>
            <a:r>
              <a:rPr b="0" i="0" lang="en-US" sz="1400" u="none" cap="none" strike="noStrike">
                <a:solidFill>
                  <a:schemeClr val="lt1"/>
                </a:solidFill>
                <a:latin typeface="Roboto"/>
                <a:ea typeface="Roboto"/>
                <a:cs typeface="Roboto"/>
                <a:sym typeface="Roboto"/>
              </a:rPr>
              <a:t>Custom holographic concierges</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0" i="0" lang="en-US" sz="1400" u="none" cap="none" strike="noStrike">
                <a:solidFill>
                  <a:schemeClr val="lt1"/>
                </a:solidFill>
                <a:latin typeface="Roboto"/>
                <a:ea typeface="Roboto"/>
                <a:cs typeface="Roboto"/>
                <a:sym typeface="Roboto"/>
              </a:rPr>
              <a:t>Full 360-degree interactive rooms</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0" i="0" lang="en-US" sz="1400" u="none" cap="none" strike="noStrike">
                <a:solidFill>
                  <a:schemeClr val="lt1"/>
                </a:solidFill>
                <a:latin typeface="Roboto"/>
                <a:ea typeface="Roboto"/>
                <a:cs typeface="Roboto"/>
                <a:sym typeface="Roboto"/>
              </a:rPr>
              <a:t>Mystery promotions &amp; exclusive deals</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0" i="0" lang="en-US" sz="1400" u="none" cap="none" strike="noStrike">
                <a:solidFill>
                  <a:schemeClr val="lt1"/>
                </a:solidFill>
                <a:latin typeface="Roboto"/>
                <a:ea typeface="Roboto"/>
                <a:cs typeface="Roboto"/>
                <a:sym typeface="Roboto"/>
              </a:rPr>
              <a:t>Call-to-action prompts for deeper engagement</a:t>
            </a:r>
            <a:endParaRPr b="0" i="0" sz="1400" u="none" cap="none" strike="noStrike">
              <a:solidFill>
                <a:schemeClr val="lt1"/>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rPr b="0" i="0" lang="en-US" sz="1400" u="none" cap="none" strike="noStrike">
                <a:solidFill>
                  <a:schemeClr val="lt1"/>
                </a:solidFill>
                <a:latin typeface="Roboto"/>
                <a:ea typeface="Roboto"/>
                <a:cs typeface="Roboto"/>
                <a:sym typeface="Roboto"/>
              </a:rPr>
              <a:t>Our purpose-built technology offers turnkey </a:t>
            </a:r>
            <a:br>
              <a:rPr b="0" i="0" lang="en-US" sz="1400" u="none" cap="none" strike="noStrike">
                <a:solidFill>
                  <a:schemeClr val="lt1"/>
                </a:solidFill>
                <a:latin typeface="Roboto"/>
                <a:ea typeface="Roboto"/>
                <a:cs typeface="Roboto"/>
                <a:sym typeface="Roboto"/>
              </a:rPr>
            </a:br>
            <a:r>
              <a:rPr b="0" i="0" lang="en-US" sz="1400" u="none" cap="none" strike="noStrike">
                <a:solidFill>
                  <a:schemeClr val="lt1"/>
                </a:solidFill>
                <a:latin typeface="Roboto"/>
                <a:ea typeface="Roboto"/>
                <a:cs typeface="Roboto"/>
                <a:sym typeface="Roboto"/>
              </a:rPr>
              <a:t>and customizable solutions for:</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1200"/>
              </a:spcBef>
              <a:spcAft>
                <a:spcPts val="0"/>
              </a:spcAft>
              <a:buClr>
                <a:schemeClr val="lt1"/>
              </a:buClr>
              <a:buSzPts val="1100"/>
              <a:buFont typeface="Arial"/>
              <a:buChar char="●"/>
            </a:pPr>
            <a:r>
              <a:rPr b="0" i="0" lang="en-US" sz="1400" u="none" cap="none" strike="noStrike">
                <a:solidFill>
                  <a:schemeClr val="lt1"/>
                </a:solidFill>
                <a:latin typeface="Roboto"/>
                <a:ea typeface="Roboto"/>
                <a:cs typeface="Roboto"/>
                <a:sym typeface="Roboto"/>
              </a:rPr>
              <a:t>Design &amp; product integration</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0" i="0" lang="en-US" sz="1400" u="none" cap="none" strike="noStrike">
                <a:solidFill>
                  <a:schemeClr val="lt1"/>
                </a:solidFill>
                <a:latin typeface="Roboto"/>
                <a:ea typeface="Roboto"/>
                <a:cs typeface="Roboto"/>
                <a:sym typeface="Roboto"/>
              </a:rPr>
              <a:t>Shipping &amp; logistics integration</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0" i="0" lang="en-US" sz="1400" u="none" cap="none" strike="noStrike">
                <a:solidFill>
                  <a:schemeClr val="lt1"/>
                </a:solidFill>
                <a:latin typeface="Roboto"/>
                <a:ea typeface="Roboto"/>
                <a:cs typeface="Roboto"/>
                <a:sym typeface="Roboto"/>
              </a:rPr>
              <a:t>Loyalty points distribution</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0" i="0" lang="en-US" sz="1400" u="none" cap="none" strike="noStrike">
                <a:solidFill>
                  <a:schemeClr val="lt1"/>
                </a:solidFill>
                <a:latin typeface="Roboto"/>
                <a:ea typeface="Roboto"/>
                <a:cs typeface="Roboto"/>
                <a:sym typeface="Roboto"/>
              </a:rPr>
              <a:t>Marketplace sales expansion</a:t>
            </a:r>
            <a:endParaRPr b="0" i="0" sz="1400" u="none" cap="none" strike="noStrike">
              <a:solidFill>
                <a:schemeClr val="lt1"/>
              </a:solidFill>
              <a:latin typeface="Roboto"/>
              <a:ea typeface="Roboto"/>
              <a:cs typeface="Roboto"/>
              <a:sym typeface="Roboto"/>
            </a:endParaRPr>
          </a:p>
          <a:p>
            <a:pPr indent="-298450" lvl="0" marL="457200" marR="0" rtl="0" algn="l">
              <a:lnSpc>
                <a:spcPct val="115000"/>
              </a:lnSpc>
              <a:spcBef>
                <a:spcPts val="0"/>
              </a:spcBef>
              <a:spcAft>
                <a:spcPts val="0"/>
              </a:spcAft>
              <a:buClr>
                <a:schemeClr val="lt1"/>
              </a:buClr>
              <a:buSzPts val="1100"/>
              <a:buFont typeface="Arial"/>
              <a:buChar char="●"/>
            </a:pPr>
            <a:r>
              <a:rPr b="0" i="0" lang="en-US" sz="1400" u="none" cap="none" strike="noStrike">
                <a:solidFill>
                  <a:schemeClr val="lt1"/>
                </a:solidFill>
                <a:latin typeface="Roboto"/>
                <a:ea typeface="Roboto"/>
                <a:cs typeface="Roboto"/>
                <a:sym typeface="Roboto"/>
              </a:rPr>
              <a:t>Social media and advertising synchronization</a:t>
            </a:r>
            <a:endParaRPr b="0" i="0" sz="1400" u="none" cap="none" strike="noStrike">
              <a:solidFill>
                <a:schemeClr val="lt1"/>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t/>
            </a:r>
            <a:endParaRPr b="1" i="1" sz="1600" u="none" cap="none" strike="noStrike">
              <a:solidFill>
                <a:schemeClr val="lt1"/>
              </a:solidFill>
              <a:latin typeface="Roboto"/>
              <a:ea typeface="Roboto"/>
              <a:cs typeface="Roboto"/>
              <a:sym typeface="Roboto"/>
            </a:endParaRPr>
          </a:p>
        </p:txBody>
      </p:sp>
      <p:pic>
        <p:nvPicPr>
          <p:cNvPr id="211" name="Google Shape;211;p10"/>
          <p:cNvPicPr preferRelativeResize="0"/>
          <p:nvPr/>
        </p:nvPicPr>
        <p:blipFill rotWithShape="1">
          <a:blip r:embed="rId4">
            <a:alphaModFix/>
          </a:blip>
          <a:srcRect b="0" l="3" r="2" t="0"/>
          <a:stretch/>
        </p:blipFill>
        <p:spPr>
          <a:xfrm>
            <a:off x="4805680" y="5110479"/>
            <a:ext cx="2388918" cy="37014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coreProperties>
</file>